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6858000" cy="9906000" type="A4"/>
  <p:notesSz cx="67945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5231" autoAdjust="0"/>
  </p:normalViewPr>
  <p:slideViewPr>
    <p:cSldViewPr>
      <p:cViewPr>
        <p:scale>
          <a:sx n="150" d="100"/>
          <a:sy n="150" d="100"/>
        </p:scale>
        <p:origin x="-72" y="-7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957" cy="495922"/>
          </a:xfrm>
          <a:prstGeom prst="rect">
            <a:avLst/>
          </a:prstGeom>
        </p:spPr>
        <p:txBody>
          <a:bodyPr vert="horz" lIns="93717" tIns="46858" rIns="93717" bIns="4685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8908" y="0"/>
            <a:ext cx="2943957" cy="495922"/>
          </a:xfrm>
          <a:prstGeom prst="rect">
            <a:avLst/>
          </a:prstGeom>
        </p:spPr>
        <p:txBody>
          <a:bodyPr vert="horz" lIns="93717" tIns="46858" rIns="93717" bIns="46858" rtlCol="0"/>
          <a:lstStyle>
            <a:lvl1pPr algn="r">
              <a:defRPr sz="1200"/>
            </a:lvl1pPr>
          </a:lstStyle>
          <a:p>
            <a:fld id="{BF84E4A3-155A-447F-8651-8E54CCDD5EDB}" type="datetimeFigureOut">
              <a:rPr kumimoji="1" lang="ja-JP" altLang="en-US" smtClean="0"/>
              <a:t>2012/8/23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08200" y="746125"/>
            <a:ext cx="25781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17" tIns="46858" rIns="93717" bIns="4685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124" y="4717740"/>
            <a:ext cx="5436255" cy="4468157"/>
          </a:xfrm>
          <a:prstGeom prst="rect">
            <a:avLst/>
          </a:prstGeom>
        </p:spPr>
        <p:txBody>
          <a:bodyPr vert="horz" lIns="93717" tIns="46858" rIns="93717" bIns="46858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3858"/>
            <a:ext cx="2943957" cy="495922"/>
          </a:xfrm>
          <a:prstGeom prst="rect">
            <a:avLst/>
          </a:prstGeom>
        </p:spPr>
        <p:txBody>
          <a:bodyPr vert="horz" lIns="93717" tIns="46858" rIns="93717" bIns="4685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8908" y="9433858"/>
            <a:ext cx="2943957" cy="495922"/>
          </a:xfrm>
          <a:prstGeom prst="rect">
            <a:avLst/>
          </a:prstGeom>
        </p:spPr>
        <p:txBody>
          <a:bodyPr vert="horz" lIns="93717" tIns="46858" rIns="93717" bIns="46858" rtlCol="0" anchor="b"/>
          <a:lstStyle>
            <a:lvl1pPr algn="r">
              <a:defRPr sz="1200"/>
            </a:lvl1pPr>
          </a:lstStyle>
          <a:p>
            <a:fld id="{27671B16-196E-4CA7-B7A5-F8906C386E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3136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gp-gateway.org/images/stories/Articles/cd_mm.pdf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拘束力計算法による物理エンジンの分類</a:t>
            </a:r>
            <a:endParaRPr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en-US" altLang="ja-JP" dirty="0" err="1" smtClean="0">
                <a:latin typeface="ＭＳ Ｐゴシック" pitchFamily="50" charset="-128"/>
                <a:ea typeface="ＭＳ Ｐゴシック" pitchFamily="50" charset="-128"/>
              </a:rPr>
              <a:t>taxonomy.prn</a:t>
            </a:r>
            <a:endParaRPr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endParaRPr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en-US" altLang="ja-JP" dirty="0" smtClean="0">
                <a:latin typeface="ＭＳ Ｐゴシック" pitchFamily="50" charset="-128"/>
                <a:ea typeface="ＭＳ Ｐゴシック" pitchFamily="50" charset="-128"/>
              </a:rPr>
              <a:t>Jean Jacques Moreau:</a:t>
            </a:r>
            <a:endParaRPr lang="en-US" altLang="ja-JP" dirty="0" smtClean="0">
              <a:hlinkClick r:id="rId3"/>
            </a:endParaRPr>
          </a:p>
          <a:p>
            <a:endParaRPr lang="en-US" altLang="ja-JP" dirty="0" smtClean="0">
              <a:hlinkClick r:id="rId3"/>
            </a:endParaRPr>
          </a:p>
          <a:p>
            <a:r>
              <a:rPr lang="en-US" altLang="ja-JP" dirty="0"/>
              <a:t>J.J. Moreau. </a:t>
            </a:r>
            <a:r>
              <a:rPr lang="en-US" altLang="ja-JP" i="1" dirty="0"/>
              <a:t>Unilateral contact and dry friction in finite freedom dynamics</a:t>
            </a:r>
            <a:r>
              <a:rPr lang="en-US" altLang="ja-JP" dirty="0"/>
              <a:t>,</a:t>
            </a:r>
          </a:p>
          <a:p>
            <a:r>
              <a:rPr lang="en-US" altLang="ja-JP" dirty="0"/>
              <a:t>volume 302 of </a:t>
            </a:r>
            <a:r>
              <a:rPr lang="en-US" altLang="ja-JP" i="1" dirty="0"/>
              <a:t>International Centre for Mechanical Sciences, Courses and</a:t>
            </a:r>
          </a:p>
          <a:p>
            <a:r>
              <a:rPr lang="en-US" altLang="ja-JP" i="1" dirty="0"/>
              <a:t>Lectures</a:t>
            </a:r>
            <a:r>
              <a:rPr lang="en-US" altLang="ja-JP" dirty="0"/>
              <a:t>. Springer, Vienna, 1988b</a:t>
            </a:r>
          </a:p>
          <a:p>
            <a:endParaRPr lang="en-US" altLang="ja-JP" dirty="0" smtClean="0">
              <a:hlinkClick r:id="rId3"/>
            </a:endParaRPr>
          </a:p>
          <a:p>
            <a:endParaRPr lang="en-US" altLang="ja-JP" dirty="0" smtClean="0">
              <a:hlinkClick r:id="rId3"/>
            </a:endParaRPr>
          </a:p>
          <a:p>
            <a:r>
              <a:rPr lang="en-US" altLang="ja-JP" dirty="0" smtClean="0">
                <a:hlinkClick r:id="rId3"/>
              </a:rPr>
              <a:t>http://cgp-gateway.org/images/stories/Articles/cd_mm.pdf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71B16-196E-4CA7-B7A5-F8906C386E5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4196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collision.prn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71B16-196E-4CA7-B7A5-F8906C386E56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0207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2012/8/23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2012/8/23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2012/8/23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2012/8/23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2012/8/23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2012/8/23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2012/8/23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2012/8/23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2012/8/23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2012/8/23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2012/8/23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2012/8/23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グループ化 41"/>
          <p:cNvGrpSpPr/>
          <p:nvPr/>
        </p:nvGrpSpPr>
        <p:grpSpPr>
          <a:xfrm>
            <a:off x="1039001" y="3768934"/>
            <a:ext cx="414501" cy="1450754"/>
            <a:chOff x="1319808" y="5368010"/>
            <a:chExt cx="414501" cy="1450754"/>
          </a:xfrm>
        </p:grpSpPr>
        <p:sp>
          <p:nvSpPr>
            <p:cNvPr id="37" name="Rectangle 7"/>
            <p:cNvSpPr>
              <a:spLocks noChangeArrowheads="1"/>
            </p:cNvSpPr>
            <p:nvPr/>
          </p:nvSpPr>
          <p:spPr bwMode="auto">
            <a:xfrm rot="19800000">
              <a:off x="1319808" y="5368010"/>
              <a:ext cx="414501" cy="1450754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ja-JP" altLang="en-US" sz="2000">
                <a:latin typeface="Times New Roman" pitchFamily="18" charset="0"/>
                <a:ea typeface="ＭＳ Ｐゴシック" pitchFamily="50" charset="-128"/>
              </a:endParaRPr>
            </a:p>
          </p:txBody>
        </p:sp>
        <p:grpSp>
          <p:nvGrpSpPr>
            <p:cNvPr id="38" name="Group 8"/>
            <p:cNvGrpSpPr>
              <a:grpSpLocks/>
            </p:cNvGrpSpPr>
            <p:nvPr/>
          </p:nvGrpSpPr>
          <p:grpSpPr bwMode="auto">
            <a:xfrm>
              <a:off x="1467892" y="6049689"/>
              <a:ext cx="228600" cy="271463"/>
              <a:chOff x="1175" y="1793"/>
              <a:chExt cx="144" cy="171"/>
            </a:xfrm>
          </p:grpSpPr>
          <p:sp>
            <p:nvSpPr>
              <p:cNvPr id="39" name="Oval 9"/>
              <p:cNvSpPr>
                <a:spLocks noChangeArrowheads="1"/>
              </p:cNvSpPr>
              <p:nvPr/>
            </p:nvSpPr>
            <p:spPr bwMode="auto">
              <a:xfrm rot="-1800000">
                <a:off x="1175" y="1807"/>
                <a:ext cx="144" cy="144"/>
              </a:xfrm>
              <a:prstGeom prst="ellipse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 sz="2000"/>
              </a:p>
            </p:txBody>
          </p:sp>
          <p:sp>
            <p:nvSpPr>
              <p:cNvPr id="40" name="Arc 10"/>
              <p:cNvSpPr>
                <a:spLocks/>
              </p:cNvSpPr>
              <p:nvPr/>
            </p:nvSpPr>
            <p:spPr bwMode="auto">
              <a:xfrm rot="-1800000">
                <a:off x="1224" y="1793"/>
                <a:ext cx="72" cy="7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 sz="2000"/>
              </a:p>
            </p:txBody>
          </p:sp>
          <p:sp>
            <p:nvSpPr>
              <p:cNvPr id="41" name="Arc 11"/>
              <p:cNvSpPr>
                <a:spLocks/>
              </p:cNvSpPr>
              <p:nvPr/>
            </p:nvSpPr>
            <p:spPr bwMode="auto">
              <a:xfrm rot="-1800000" flipH="1" flipV="1">
                <a:off x="1197" y="1892"/>
                <a:ext cx="72" cy="7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 sz="2000"/>
              </a:p>
            </p:txBody>
          </p:sp>
        </p:grpSp>
      </p:grpSp>
      <p:sp>
        <p:nvSpPr>
          <p:cNvPr id="6" name="Rectangle 7"/>
          <p:cNvSpPr>
            <a:spLocks noChangeArrowheads="1"/>
          </p:cNvSpPr>
          <p:nvPr/>
        </p:nvSpPr>
        <p:spPr bwMode="auto">
          <a:xfrm rot="19800000">
            <a:off x="1023392" y="727560"/>
            <a:ext cx="414501" cy="1450754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ja-JP" altLang="en-US" sz="2000">
              <a:latin typeface="Times New Roman" pitchFamily="18" charset="0"/>
              <a:ea typeface="ＭＳ Ｐゴシック" pitchFamily="50" charset="-128"/>
            </a:endParaRPr>
          </a:p>
        </p:txBody>
      </p: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1171476" y="1409239"/>
            <a:ext cx="228600" cy="271463"/>
            <a:chOff x="1175" y="1793"/>
            <a:chExt cx="144" cy="171"/>
          </a:xfrm>
        </p:grpSpPr>
        <p:sp>
          <p:nvSpPr>
            <p:cNvPr id="13" name="Oval 9"/>
            <p:cNvSpPr>
              <a:spLocks noChangeArrowheads="1"/>
            </p:cNvSpPr>
            <p:nvPr/>
          </p:nvSpPr>
          <p:spPr bwMode="auto">
            <a:xfrm rot="-1800000">
              <a:off x="1175" y="1807"/>
              <a:ext cx="144" cy="14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 sz="2000"/>
            </a:p>
          </p:txBody>
        </p:sp>
        <p:sp>
          <p:nvSpPr>
            <p:cNvPr id="14" name="Arc 10"/>
            <p:cNvSpPr>
              <a:spLocks/>
            </p:cNvSpPr>
            <p:nvPr/>
          </p:nvSpPr>
          <p:spPr bwMode="auto">
            <a:xfrm rot="-1800000">
              <a:off x="1224" y="1793"/>
              <a:ext cx="72" cy="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 sz="2000"/>
            </a:p>
          </p:txBody>
        </p:sp>
        <p:sp>
          <p:nvSpPr>
            <p:cNvPr id="15" name="Arc 11"/>
            <p:cNvSpPr>
              <a:spLocks/>
            </p:cNvSpPr>
            <p:nvPr/>
          </p:nvSpPr>
          <p:spPr bwMode="auto">
            <a:xfrm rot="-1800000" flipH="1" flipV="1">
              <a:off x="1197" y="1892"/>
              <a:ext cx="72" cy="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 sz="2000"/>
            </a:p>
          </p:txBody>
        </p:sp>
      </p:grpSp>
      <p:sp>
        <p:nvSpPr>
          <p:cNvPr id="10" name="Arc 14"/>
          <p:cNvSpPr>
            <a:spLocks/>
          </p:cNvSpPr>
          <p:nvPr/>
        </p:nvSpPr>
        <p:spPr bwMode="auto">
          <a:xfrm>
            <a:off x="934892" y="949951"/>
            <a:ext cx="256081" cy="453156"/>
          </a:xfrm>
          <a:custGeom>
            <a:avLst/>
            <a:gdLst>
              <a:gd name="G0" fmla="+- 661 0 0"/>
              <a:gd name="G1" fmla="+- 0 0 0"/>
              <a:gd name="G2" fmla="+- 21600 0 0"/>
              <a:gd name="T0" fmla="*/ 12250 w 12250"/>
              <a:gd name="T1" fmla="*/ 18228 h 21600"/>
              <a:gd name="T2" fmla="*/ 0 w 12250"/>
              <a:gd name="T3" fmla="*/ 21590 h 21600"/>
              <a:gd name="T4" fmla="*/ 661 w 1225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250" h="21600" fill="none" extrusionOk="0">
                <a:moveTo>
                  <a:pt x="12249" y="18227"/>
                </a:moveTo>
                <a:cubicBezTo>
                  <a:pt x="8785" y="20430"/>
                  <a:pt x="4765" y="21599"/>
                  <a:pt x="661" y="21600"/>
                </a:cubicBezTo>
                <a:cubicBezTo>
                  <a:pt x="440" y="21600"/>
                  <a:pt x="220" y="21596"/>
                  <a:pt x="0" y="21589"/>
                </a:cubicBezTo>
              </a:path>
              <a:path w="12250" h="21600" stroke="0" extrusionOk="0">
                <a:moveTo>
                  <a:pt x="12249" y="18227"/>
                </a:moveTo>
                <a:cubicBezTo>
                  <a:pt x="8785" y="20430"/>
                  <a:pt x="4765" y="21599"/>
                  <a:pt x="661" y="21600"/>
                </a:cubicBezTo>
                <a:cubicBezTo>
                  <a:pt x="440" y="21600"/>
                  <a:pt x="220" y="21596"/>
                  <a:pt x="0" y="21589"/>
                </a:cubicBezTo>
                <a:lnTo>
                  <a:pt x="66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 sz="2000"/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>
            <a:off x="909492" y="956301"/>
            <a:ext cx="0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sz="2000"/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828529" y="1032630"/>
            <a:ext cx="3177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ja-JP" sz="2000" i="1" dirty="0">
                <a:latin typeface="Symbol" pitchFamily="18" charset="2"/>
                <a:ea typeface="ＭＳ Ｐゴシック" pitchFamily="50" charset="-128"/>
              </a:rPr>
              <a:t>q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844824" y="528574"/>
            <a:ext cx="45640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動く部分だけの運動方程式を</a:t>
            </a:r>
            <a:r>
              <a:rPr lang="ja-JP" altLang="en-US" sz="2000" dirty="0"/>
              <a:t>人が</a:t>
            </a:r>
            <a:r>
              <a:rPr kumimoji="1" lang="ja-JP" altLang="en-US" sz="2000" dirty="0" smtClean="0"/>
              <a:t>立てる</a:t>
            </a:r>
            <a:endParaRPr kumimoji="1" lang="ja-JP" altLang="en-US" sz="20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4624" y="3152800"/>
            <a:ext cx="2369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 smtClean="0"/>
              <a:t>物理エンジンの場合</a:t>
            </a:r>
            <a:endParaRPr kumimoji="1" lang="ja-JP" altLang="en-US" sz="2000" b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844824" y="1568624"/>
            <a:ext cx="4780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ラグランジュ力学</a:t>
            </a:r>
            <a:r>
              <a:rPr lang="ja-JP" altLang="en-US" sz="2000" dirty="0" smtClean="0"/>
              <a:t>は</a:t>
            </a:r>
            <a:r>
              <a:rPr lang="ja-JP" altLang="en-US" sz="2000" dirty="0"/>
              <a:t>そのため</a:t>
            </a:r>
            <a:r>
              <a:rPr lang="ja-JP" altLang="en-US" sz="2000" dirty="0" smtClean="0"/>
              <a:t>の一つの方法</a:t>
            </a:r>
            <a:endParaRPr kumimoji="1" lang="ja-JP" altLang="en-US" sz="200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2033105" y="3624918"/>
            <a:ext cx="3371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運動方程式を</a:t>
            </a:r>
            <a:r>
              <a:rPr lang="ja-JP" altLang="en-US" sz="2000" dirty="0"/>
              <a:t>立てる</a:t>
            </a:r>
            <a:r>
              <a:rPr kumimoji="1" lang="ja-JP" altLang="en-US" sz="2000" dirty="0" smtClean="0"/>
              <a:t>のも自動</a:t>
            </a:r>
            <a:endParaRPr kumimoji="1" lang="ja-JP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/>
              <p:cNvSpPr txBox="1"/>
              <p:nvPr/>
            </p:nvSpPr>
            <p:spPr>
              <a:xfrm>
                <a:off x="2021525" y="4921062"/>
                <a:ext cx="460254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2000" dirty="0" smtClean="0"/>
                  <a:t>剛体（ニュートン</a:t>
                </a:r>
                <a:r>
                  <a:rPr lang="ja-JP" altLang="en-US" sz="2000" dirty="0" smtClean="0"/>
                  <a:t>・オイラー</a:t>
                </a:r>
                <a:r>
                  <a:rPr kumimoji="1" lang="ja-JP" altLang="en-US" sz="2000" dirty="0" smtClean="0"/>
                  <a:t>）</a:t>
                </a:r>
                <a:r>
                  <a:rPr lang="ja-JP" altLang="en-US" sz="2000" dirty="0" smtClean="0"/>
                  <a:t>の</a:t>
                </a:r>
                <a:r>
                  <a:rPr lang="ja-JP" altLang="en-US" sz="2000" dirty="0"/>
                  <a:t>運動</a:t>
                </a:r>
                <a:r>
                  <a:rPr lang="ja-JP" altLang="en-US" sz="2000" dirty="0" smtClean="0"/>
                  <a:t>方程式</a:t>
                </a:r>
                <a:r>
                  <a:rPr lang="en-US" altLang="ja-JP" sz="2000" dirty="0" smtClean="0"/>
                  <a:t/>
                </a:r>
                <a:br>
                  <a:rPr lang="en-US" altLang="ja-JP" sz="2000" dirty="0" smtClean="0"/>
                </a:br>
                <a:r>
                  <a:rPr kumimoji="1" lang="ja-JP" altLang="en-US" sz="2000" dirty="0" smtClean="0"/>
                  <a:t>＋拘束力</a:t>
                </a:r>
                <a:r>
                  <a:rPr kumimoji="1" lang="en-US" altLang="ja-JP" sz="2000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0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000" b="1" i="1">
                            <a:latin typeface="Cambria Math"/>
                          </a:rPr>
                          <m:t>𝒇</m:t>
                        </m:r>
                      </m:e>
                      <m:sub>
                        <m:r>
                          <a:rPr kumimoji="1" lang="en-US" altLang="ja-JP" sz="2000" b="1" i="1" smtClean="0">
                            <a:latin typeface="Cambria Math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en-US" altLang="ja-JP" sz="2000" dirty="0"/>
                  <a:t>)</a:t>
                </a:r>
                <a:endParaRPr kumimoji="1" lang="ja-JP" altLang="en-US" sz="2000" baseline="-25000" dirty="0"/>
              </a:p>
            </p:txBody>
          </p:sp>
        </mc:Choice>
        <mc:Fallback xmlns="">
          <p:sp>
            <p:nvSpPr>
              <p:cNvPr id="33" name="テキスト ボックス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1525" y="4921062"/>
                <a:ext cx="4602542" cy="707886"/>
              </a:xfrm>
              <a:prstGeom prst="rect">
                <a:avLst/>
              </a:prstGeom>
              <a:blipFill rotWithShape="1">
                <a:blip r:embed="rId2"/>
                <a:stretch>
                  <a:fillRect l="-1457" t="-6897" r="-795" b="-1551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正方形/長方形 33"/>
          <p:cNvSpPr/>
          <p:nvPr/>
        </p:nvSpPr>
        <p:spPr>
          <a:xfrm>
            <a:off x="197768" y="509048"/>
            <a:ext cx="1490014" cy="4980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866629" y="870576"/>
            <a:ext cx="76200" cy="762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 sz="2000"/>
          </a:p>
        </p:txBody>
      </p:sp>
      <p:sp>
        <p:nvSpPr>
          <p:cNvPr id="35" name="正方形/長方形 34"/>
          <p:cNvSpPr/>
          <p:nvPr/>
        </p:nvSpPr>
        <p:spPr>
          <a:xfrm>
            <a:off x="260648" y="3598983"/>
            <a:ext cx="1490014" cy="4980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28" name="Oval 11"/>
          <p:cNvSpPr>
            <a:spLocks noChangeArrowheads="1"/>
          </p:cNvSpPr>
          <p:nvPr/>
        </p:nvSpPr>
        <p:spPr bwMode="auto">
          <a:xfrm>
            <a:off x="945254" y="3953020"/>
            <a:ext cx="76200" cy="762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 sz="2000"/>
          </a:p>
        </p:txBody>
      </p:sp>
      <p:sp>
        <p:nvSpPr>
          <p:cNvPr id="30" name="Line 13"/>
          <p:cNvSpPr>
            <a:spLocks noChangeShapeType="1"/>
          </p:cNvSpPr>
          <p:nvPr/>
        </p:nvSpPr>
        <p:spPr bwMode="auto">
          <a:xfrm flipH="1" flipV="1">
            <a:off x="741406" y="3512840"/>
            <a:ext cx="257722" cy="46533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sz="2000"/>
          </a:p>
        </p:txBody>
      </p:sp>
      <p:sp>
        <p:nvSpPr>
          <p:cNvPr id="31" name="Text Box 14"/>
          <p:cNvSpPr txBox="1">
            <a:spLocks noChangeArrowheads="1"/>
          </p:cNvSpPr>
          <p:nvPr/>
        </p:nvSpPr>
        <p:spPr bwMode="auto">
          <a:xfrm>
            <a:off x="476672" y="3480902"/>
            <a:ext cx="3449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ja-JP" sz="2000" b="1" i="1" dirty="0">
                <a:latin typeface="Times New Roman" pitchFamily="18" charset="0"/>
                <a:ea typeface="ＭＳ Ｐゴシック" pitchFamily="50" charset="-128"/>
              </a:rPr>
              <a:t>f</a:t>
            </a:r>
            <a:r>
              <a:rPr lang="en-US" altLang="ja-JP" sz="2000" b="1" i="1" baseline="-25000" dirty="0">
                <a:latin typeface="Times New Roman" pitchFamily="18" charset="0"/>
                <a:ea typeface="ＭＳ Ｐゴシック" pitchFamily="50" charset="-128"/>
              </a:rPr>
              <a:t>c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53752" y="56456"/>
            <a:ext cx="4414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 smtClean="0"/>
              <a:t>制御のためのシミュレーション等の場合</a:t>
            </a:r>
            <a:endParaRPr kumimoji="1" lang="ja-JP" altLang="en-US" sz="2000" b="1" dirty="0"/>
          </a:p>
        </p:txBody>
      </p:sp>
      <p:cxnSp>
        <p:nvCxnSpPr>
          <p:cNvPr id="44" name="直線矢印コネクタ 43"/>
          <p:cNvCxnSpPr/>
          <p:nvPr/>
        </p:nvCxnSpPr>
        <p:spPr>
          <a:xfrm flipH="1">
            <a:off x="999129" y="1536686"/>
            <a:ext cx="278584" cy="16493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/>
              <p:cNvSpPr txBox="1"/>
              <p:nvPr/>
            </p:nvSpPr>
            <p:spPr>
              <a:xfrm>
                <a:off x="188640" y="1671410"/>
                <a:ext cx="1023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/>
                        </a:rPr>
                        <m:t>𝑚𝑔𝑠𝑖𝑛</m:t>
                      </m:r>
                      <m:r>
                        <a:rPr kumimoji="1" lang="ja-JP" altLang="en-US" b="0" i="1" smtClean="0">
                          <a:latin typeface="Cambria Math"/>
                        </a:rPr>
                        <m:t>𝜃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48" name="テキスト ボックス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640" y="1671410"/>
                <a:ext cx="1023357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/>
              <p:cNvSpPr txBox="1"/>
              <p:nvPr/>
            </p:nvSpPr>
            <p:spPr>
              <a:xfrm>
                <a:off x="1844824" y="906190"/>
                <a:ext cx="2722733" cy="4144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ja-JP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𝑚𝑙</m:t>
                          </m:r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+</m:t>
                          </m:r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𝐼</m:t>
                          </m:r>
                        </m:e>
                      </m:d>
                      <m:acc>
                        <m:accPr>
                          <m:chr m:val="̈"/>
                          <m:ctrlPr>
                            <a:rPr kumimoji="1" lang="en-US" altLang="ja-JP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ja-JP" altLang="en-US" sz="2000" i="1">
                              <a:latin typeface="Cambria Math"/>
                            </a:rPr>
                            <m:t>𝜃</m:t>
                          </m:r>
                        </m:e>
                      </m:acc>
                      <m:r>
                        <a:rPr lang="en-US" altLang="ja-JP" sz="2000" b="0" i="1" smtClean="0">
                          <a:latin typeface="Cambria Math"/>
                        </a:rPr>
                        <m:t>=−</m:t>
                      </m:r>
                      <m:r>
                        <a:rPr kumimoji="1" lang="en-US" altLang="ja-JP" sz="2000" b="0" i="1" smtClean="0">
                          <a:latin typeface="Cambria Math"/>
                        </a:rPr>
                        <m:t>𝑚𝑔𝑠𝑖𝑛</m:t>
                      </m:r>
                      <m:r>
                        <a:rPr kumimoji="1" lang="ja-JP" altLang="en-US" sz="2000" b="0" i="1" smtClean="0">
                          <a:latin typeface="Cambria Math"/>
                        </a:rPr>
                        <m:t>𝜃</m:t>
                      </m:r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49" name="テキスト ボックス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4824" y="906190"/>
                <a:ext cx="2722733" cy="414472"/>
              </a:xfrm>
              <a:prstGeom prst="rect">
                <a:avLst/>
              </a:prstGeom>
              <a:blipFill rotWithShape="1">
                <a:blip r:embed="rId4"/>
                <a:stretch>
                  <a:fillRect b="-1323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/>
              <p:cNvSpPr txBox="1"/>
              <p:nvPr/>
            </p:nvSpPr>
            <p:spPr>
              <a:xfrm>
                <a:off x="1845986" y="1917260"/>
                <a:ext cx="4679358" cy="987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2000" b="0" i="1" smtClean="0">
                        <a:latin typeface="Cambria Math"/>
                      </a:rPr>
                      <m:t>𝐿</m:t>
                    </m:r>
                    <m:r>
                      <a:rPr lang="en-US" altLang="ja-JP" sz="2000" b="0" i="1" smtClean="0">
                        <a:latin typeface="Cambria Math"/>
                      </a:rPr>
                      <m:t>=</m:t>
                    </m:r>
                    <m:r>
                      <a:rPr lang="en-US" altLang="ja-JP" sz="2000" b="0" i="1" smtClean="0">
                        <a:latin typeface="Cambria Math"/>
                      </a:rPr>
                      <m:t>𝐾</m:t>
                    </m:r>
                    <m:r>
                      <a:rPr lang="en-US" altLang="ja-JP" sz="2000" b="0" i="1" smtClean="0">
                        <a:latin typeface="Cambria Math"/>
                      </a:rPr>
                      <m:t>−</m:t>
                    </m:r>
                    <m:r>
                      <a:rPr lang="en-US" altLang="ja-JP" sz="2000" b="0" i="1" smtClean="0">
                        <a:latin typeface="Cambria Math"/>
                      </a:rPr>
                      <m:t>𝑈</m:t>
                    </m:r>
                    <m:r>
                      <a:rPr lang="en-US" altLang="ja-JP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ja-JP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ja-JP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altLang="ja-JP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altLang="ja-JP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ja-JP" sz="2000" b="0" i="1" smtClean="0">
                            <a:latin typeface="Cambria Math"/>
                          </a:rPr>
                          <m:t>𝑚𝑙</m:t>
                        </m:r>
                        <m:r>
                          <a:rPr lang="en-US" altLang="ja-JP" sz="2000" b="0" i="1" smtClean="0">
                            <a:latin typeface="Cambria Math"/>
                          </a:rPr>
                          <m:t>+</m:t>
                        </m:r>
                        <m:r>
                          <a:rPr lang="en-US" altLang="ja-JP" sz="2000" b="0" i="1" smtClean="0">
                            <a:latin typeface="Cambria Math"/>
                          </a:rPr>
                          <m:t>𝐼</m:t>
                        </m:r>
                      </m:e>
                    </m:d>
                    <m:sSup>
                      <m:sSupPr>
                        <m:ctrlPr>
                          <a:rPr kumimoji="1" lang="en-US" altLang="ja-JP" sz="2000" b="0" i="1" smtClean="0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altLang="ja-JP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ja-JP" altLang="en-US" sz="2000" i="1">
                                <a:latin typeface="Cambria Math"/>
                              </a:rPr>
                              <m:t>𝜃</m:t>
                            </m:r>
                          </m:e>
                        </m:acc>
                      </m:e>
                      <m:sup>
                        <m:r>
                          <a:rPr kumimoji="1" lang="en-US" altLang="ja-JP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kumimoji="1" lang="en-US" altLang="ja-JP" sz="2000" b="0" i="1" smtClean="0">
                        <a:latin typeface="Cambria Math"/>
                      </a:rPr>
                      <m:t>−</m:t>
                    </m:r>
                    <m:r>
                      <a:rPr kumimoji="1" lang="en-US" altLang="ja-JP" sz="2000" b="0" i="1" smtClean="0">
                        <a:latin typeface="Cambria Math"/>
                      </a:rPr>
                      <m:t>𝑚𝑔</m:t>
                    </m:r>
                    <m:r>
                      <m:rPr>
                        <m:sty m:val="p"/>
                      </m:rPr>
                      <a:rPr kumimoji="1" lang="en-US" altLang="ja-JP" sz="2000" b="0" i="0" smtClean="0">
                        <a:latin typeface="Cambria Math"/>
                      </a:rPr>
                      <m:t>cos</m:t>
                    </m:r>
                    <m:r>
                      <a:rPr kumimoji="1" lang="en-US" altLang="ja-JP" sz="2000" b="0" i="1" smtClean="0">
                        <a:latin typeface="Cambria Math"/>
                      </a:rPr>
                      <m:t>𝜃</m:t>
                    </m:r>
                  </m:oMath>
                </a14:m>
                <a:r>
                  <a:rPr kumimoji="1" lang="en-US" altLang="ja-JP" sz="2000" b="0" i="1" dirty="0" smtClean="0">
                    <a:latin typeface="Cambria Math"/>
                  </a:rPr>
                  <a:t>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ja-JP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ja-JP" altLang="en-US" sz="2000" i="1">
                            <a:latin typeface="Cambria Math"/>
                          </a:rPr>
                          <m:t>𝜕</m:t>
                        </m:r>
                      </m:num>
                      <m:den>
                        <m:r>
                          <a:rPr kumimoji="1" lang="ja-JP" altLang="en-US" sz="2000" b="0" i="1" smtClean="0">
                            <a:latin typeface="Cambria Math"/>
                          </a:rPr>
                          <m:t>𝜕</m:t>
                        </m:r>
                        <m:r>
                          <a:rPr kumimoji="1" lang="en-US" altLang="ja-JP" sz="2000" b="0" i="1" smtClean="0">
                            <a:latin typeface="Cambria Math"/>
                          </a:rPr>
                          <m:t>𝑡</m:t>
                        </m:r>
                      </m:den>
                    </m:f>
                    <m:d>
                      <m:dPr>
                        <m:ctrlPr>
                          <a:rPr kumimoji="1" lang="en-US" altLang="ja-JP" sz="2000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ja-JP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ja-JP" altLang="en-US" sz="20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altLang="ja-JP" sz="2000" b="0" i="1" smtClean="0">
                                <a:latin typeface="Cambria Math"/>
                              </a:rPr>
                              <m:t>𝐿</m:t>
                            </m:r>
                          </m:num>
                          <m:den>
                            <m:r>
                              <a:rPr lang="ja-JP" altLang="en-US" sz="2000" i="1">
                                <a:latin typeface="Cambria Math"/>
                              </a:rPr>
                              <m:t>𝜕</m:t>
                            </m:r>
                            <m:acc>
                              <m:accPr>
                                <m:chr m:val="̇"/>
                                <m:ctrlPr>
                                  <a:rPr lang="en-US" altLang="ja-JP" sz="2000" b="0" i="1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altLang="ja-JP" sz="2000" b="0" i="1" smtClean="0">
                                    <a:latin typeface="Cambria Math"/>
                                  </a:rPr>
                                  <m:t>𝜃</m:t>
                                </m:r>
                              </m:e>
                            </m:acc>
                          </m:den>
                        </m:f>
                      </m:e>
                    </m:d>
                    <m:r>
                      <a:rPr kumimoji="1" lang="en-US" altLang="ja-JP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kumimoji="1" lang="en-US" altLang="ja-JP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kumimoji="1" lang="en-US" altLang="ja-JP" sz="2000" b="0" i="1" smtClean="0">
                            <a:latin typeface="Cambria Math"/>
                          </a:rPr>
                          <m:t>𝜕</m:t>
                        </m:r>
                        <m:r>
                          <a:rPr kumimoji="1" lang="en-US" altLang="ja-JP" sz="2000" b="0" i="1" smtClean="0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kumimoji="1" lang="en-US" altLang="ja-JP" sz="2000" b="0" i="1" smtClean="0">
                            <a:latin typeface="Cambria Math"/>
                          </a:rPr>
                          <m:t>𝜕</m:t>
                        </m:r>
                        <m:acc>
                          <m:accPr>
                            <m:chr m:val="̇"/>
                            <m:ctrlPr>
                              <a:rPr kumimoji="1" lang="en-US" altLang="ja-JP" sz="20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kumimoji="1" lang="en-US" altLang="ja-JP" sz="2000" b="0" i="1" smtClean="0">
                                <a:latin typeface="Cambria Math"/>
                              </a:rPr>
                              <m:t>𝜃</m:t>
                            </m:r>
                          </m:e>
                        </m:acc>
                        <m:r>
                          <a:rPr kumimoji="1" lang="en-US" altLang="ja-JP" sz="2000" b="0" i="1" smtClean="0">
                            <a:latin typeface="Cambria Math"/>
                          </a:rPr>
                          <m:t> </m:t>
                        </m:r>
                      </m:den>
                    </m:f>
                    <m:r>
                      <a:rPr kumimoji="1" lang="en-US" altLang="ja-JP" sz="20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kumimoji="1" lang="en-US" altLang="ja-JP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kumimoji="1" lang="en-US" altLang="ja-JP" sz="2000" b="0" i="1" smtClean="0">
                            <a:latin typeface="Cambria Math"/>
                          </a:rPr>
                          <m:t>𝑚𝑙</m:t>
                        </m:r>
                        <m:r>
                          <a:rPr kumimoji="1" lang="en-US" altLang="ja-JP" sz="2000" b="0" i="1" smtClean="0">
                            <a:latin typeface="Cambria Math"/>
                          </a:rPr>
                          <m:t>+</m:t>
                        </m:r>
                        <m:r>
                          <a:rPr kumimoji="1" lang="en-US" altLang="ja-JP" sz="2000" b="0" i="1" smtClean="0">
                            <a:latin typeface="Cambria Math"/>
                          </a:rPr>
                          <m:t>𝐼</m:t>
                        </m:r>
                      </m:e>
                    </m:d>
                    <m:acc>
                      <m:accPr>
                        <m:chr m:val="̈"/>
                        <m:ctrlPr>
                          <a:rPr kumimoji="1" lang="en-US" altLang="ja-JP" sz="20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kumimoji="1" lang="en-US" altLang="ja-JP" sz="2000" b="0" i="1" smtClean="0">
                            <a:latin typeface="Cambria Math"/>
                          </a:rPr>
                          <m:t>𝜃</m:t>
                        </m:r>
                      </m:e>
                    </m:acc>
                    <m:r>
                      <a:rPr kumimoji="1" lang="en-US" altLang="ja-JP" sz="2000" b="0" i="1" smtClean="0">
                        <a:latin typeface="Cambria Math"/>
                      </a:rPr>
                      <m:t>+</m:t>
                    </m:r>
                    <m:r>
                      <a:rPr kumimoji="1" lang="en-US" altLang="ja-JP" sz="2000" b="0" i="1" smtClean="0">
                        <a:latin typeface="Cambria Math"/>
                      </a:rPr>
                      <m:t>𝑚𝑔</m:t>
                    </m:r>
                    <m:r>
                      <m:rPr>
                        <m:sty m:val="p"/>
                      </m:rPr>
                      <a:rPr kumimoji="1" lang="en-US" altLang="ja-JP" sz="2000" b="0" i="0" smtClean="0">
                        <a:latin typeface="Cambria Math"/>
                      </a:rPr>
                      <m:t>sin</m:t>
                    </m:r>
                    <m:r>
                      <a:rPr kumimoji="1" lang="en-US" altLang="ja-JP" sz="2000" b="0" i="1" smtClean="0">
                        <a:latin typeface="Cambria Math"/>
                      </a:rPr>
                      <m:t>𝜃</m:t>
                    </m:r>
                    <m:r>
                      <a:rPr kumimoji="1" lang="en-US" altLang="ja-JP" sz="2000" b="0" i="1" smtClean="0">
                        <a:latin typeface="Cambria Math"/>
                      </a:rPr>
                      <m:t>=0 </m:t>
                    </m:r>
                  </m:oMath>
                </a14:m>
                <a:r>
                  <a:rPr kumimoji="1" lang="ja-JP" altLang="en-US" sz="2000" dirty="0" smtClean="0"/>
                  <a:t> </a:t>
                </a:r>
                <a:endParaRPr kumimoji="1" lang="ja-JP" altLang="en-US" sz="2000" dirty="0"/>
              </a:p>
            </p:txBody>
          </p:sp>
        </mc:Choice>
        <mc:Fallback xmlns="">
          <p:sp>
            <p:nvSpPr>
              <p:cNvPr id="50" name="テキスト ボックス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5986" y="1917260"/>
                <a:ext cx="4679358" cy="98757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/>
              <p:cNvSpPr txBox="1"/>
              <p:nvPr/>
            </p:nvSpPr>
            <p:spPr>
              <a:xfrm>
                <a:off x="2204864" y="4056966"/>
                <a:ext cx="189244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2000" b="0" i="1" smtClean="0">
                        <a:latin typeface="Cambria Math"/>
                      </a:rPr>
                      <m:t>𝑚</m:t>
                    </m:r>
                    <m:acc>
                      <m:accPr>
                        <m:chr m:val="̇"/>
                        <m:ctrlPr>
                          <a:rPr kumimoji="1" lang="en-US" altLang="ja-JP" sz="2000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kumimoji="1" lang="en-US" altLang="ja-JP" sz="2000" b="1" i="1" smtClean="0">
                            <a:latin typeface="Cambria Math"/>
                          </a:rPr>
                          <m:t>𝒗</m:t>
                        </m:r>
                      </m:e>
                    </m:acc>
                    <m:r>
                      <a:rPr kumimoji="1" lang="en-US" altLang="ja-JP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kumimoji="1" lang="en-US" altLang="ja-JP" sz="20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kumimoji="1" lang="en-US" altLang="ja-JP" sz="2000" b="1" i="1" smtClean="0">
                            <a:latin typeface="Cambria Math"/>
                          </a:rPr>
                          <m:t>𝒇</m:t>
                        </m:r>
                      </m:e>
                      <m:sub>
                        <m:r>
                          <a:rPr kumimoji="1" lang="en-US" altLang="ja-JP" sz="2000" b="1" i="1" smtClean="0">
                            <a:latin typeface="Cambria Math"/>
                          </a:rPr>
                          <m:t>𝒄</m:t>
                        </m:r>
                      </m:sub>
                    </m:sSub>
                    <m:r>
                      <a:rPr kumimoji="1" lang="en-US" altLang="ja-JP" sz="2000" b="1" i="1" smtClean="0">
                        <a:latin typeface="Cambria Math"/>
                      </a:rPr>
                      <m:t>+</m:t>
                    </m:r>
                    <m:r>
                      <a:rPr kumimoji="1" lang="en-US" altLang="ja-JP" sz="2000" b="0" i="1" smtClean="0">
                        <a:latin typeface="Cambria Math"/>
                      </a:rPr>
                      <m:t>𝑚</m:t>
                    </m:r>
                    <m:r>
                      <a:rPr kumimoji="1" lang="en-US" altLang="ja-JP" sz="2000" b="1" i="1" smtClean="0">
                        <a:latin typeface="Cambria Math"/>
                      </a:rPr>
                      <m:t>𝒈</m:t>
                    </m:r>
                  </m:oMath>
                </a14:m>
                <a:r>
                  <a:rPr kumimoji="1" lang="en-US" altLang="ja-JP" sz="2000" b="1" i="1" dirty="0" smtClean="0">
                    <a:latin typeface="Cambria Math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kumimoji="1" lang="en-US" altLang="ja-JP" sz="2000" b="1" i="1" smtClean="0">
                        <a:latin typeface="Cambria Math"/>
                      </a:rPr>
                      <m:t>𝑰</m:t>
                    </m:r>
                    <m:acc>
                      <m:accPr>
                        <m:chr m:val="̇"/>
                        <m:ctrlPr>
                          <a:rPr kumimoji="1" lang="en-US" altLang="ja-JP" sz="2000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kumimoji="1" lang="en-US" altLang="ja-JP" sz="2000" b="1" i="1" smtClean="0">
                            <a:latin typeface="Cambria Math"/>
                          </a:rPr>
                          <m:t>𝝎</m:t>
                        </m:r>
                      </m:e>
                    </m:acc>
                    <m:r>
                      <a:rPr kumimoji="1" lang="en-US" altLang="ja-JP" sz="2000" b="1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kumimoji="1" lang="en-US" altLang="ja-JP" sz="20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kumimoji="1" lang="en-US" altLang="ja-JP" sz="2000" b="1" i="1" smtClean="0">
                            <a:latin typeface="Cambria Math"/>
                          </a:rPr>
                          <m:t>𝒓</m:t>
                        </m:r>
                      </m:e>
                      <m:sub>
                        <m:r>
                          <a:rPr kumimoji="1" lang="en-US" altLang="ja-JP" sz="2000" b="1" i="1" smtClean="0">
                            <a:latin typeface="Cambria Math"/>
                          </a:rPr>
                          <m:t>𝒄</m:t>
                        </m:r>
                      </m:sub>
                    </m:sSub>
                    <m:r>
                      <a:rPr kumimoji="1" lang="en-US" altLang="ja-JP" sz="2000" b="1" i="1" smtClean="0">
                        <a:latin typeface="Cambria Math"/>
                      </a:rPr>
                      <m:t>×</m:t>
                    </m:r>
                    <m:sSub>
                      <m:sSubPr>
                        <m:ctrlPr>
                          <a:rPr kumimoji="1" lang="en-US" altLang="ja-JP" sz="20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kumimoji="1" lang="en-US" altLang="ja-JP" sz="2000" b="1" i="1" smtClean="0">
                            <a:latin typeface="Cambria Math"/>
                          </a:rPr>
                          <m:t>𝒇</m:t>
                        </m:r>
                      </m:e>
                      <m:sub>
                        <m:r>
                          <a:rPr kumimoji="1" lang="en-US" altLang="ja-JP" sz="2000" b="1" i="1" smtClean="0">
                            <a:latin typeface="Cambria Math"/>
                          </a:rPr>
                          <m:t>𝒄</m:t>
                        </m:r>
                      </m:sub>
                    </m:sSub>
                  </m:oMath>
                </a14:m>
                <a:r>
                  <a:rPr kumimoji="1" lang="ja-JP" altLang="en-US" sz="2000" dirty="0" smtClean="0"/>
                  <a:t> </a:t>
                </a:r>
                <a:endParaRPr kumimoji="1" lang="ja-JP" altLang="en-US" sz="2000" dirty="0"/>
              </a:p>
            </p:txBody>
          </p:sp>
        </mc:Choice>
        <mc:Fallback xmlns="">
          <p:sp>
            <p:nvSpPr>
              <p:cNvPr id="51" name="テキスト ボックス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4864" y="4056966"/>
                <a:ext cx="1892441" cy="707886"/>
              </a:xfrm>
              <a:prstGeom prst="rect">
                <a:avLst/>
              </a:prstGeom>
              <a:blipFill rotWithShape="1">
                <a:blip r:embed="rId6"/>
                <a:stretch>
                  <a:fillRect b="-775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直線矢印コネクタ 51"/>
          <p:cNvCxnSpPr/>
          <p:nvPr/>
        </p:nvCxnSpPr>
        <p:spPr>
          <a:xfrm>
            <a:off x="1300038" y="4586422"/>
            <a:ext cx="0" cy="47865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 Box 14"/>
          <p:cNvSpPr txBox="1">
            <a:spLocks noChangeArrowheads="1"/>
          </p:cNvSpPr>
          <p:nvPr/>
        </p:nvSpPr>
        <p:spPr bwMode="auto">
          <a:xfrm>
            <a:off x="805430" y="4705038"/>
            <a:ext cx="51167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ja-JP" sz="2000" b="1" i="1" dirty="0" smtClean="0">
                <a:latin typeface="Times New Roman" pitchFamily="18" charset="0"/>
                <a:ea typeface="ＭＳ Ｐゴシック" pitchFamily="50" charset="-128"/>
              </a:rPr>
              <a:t>mg</a:t>
            </a:r>
            <a:endParaRPr lang="en-US" altLang="ja-JP" sz="2000" b="1" i="1" baseline="-25000" dirty="0">
              <a:latin typeface="Times New Roman" pitchFamily="18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419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884085" y="56456"/>
            <a:ext cx="2760939" cy="1512168"/>
          </a:xfrm>
          <a:prstGeom prst="roundRect">
            <a:avLst>
              <a:gd name="adj" fmla="val 506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tIns="36000" rIns="0" bIns="0"/>
          <a:lstStyle/>
          <a:p>
            <a:pPr>
              <a:lnSpc>
                <a:spcPct val="90000"/>
              </a:lnSpc>
            </a:pPr>
            <a:r>
              <a:rPr lang="ja-JP" altLang="en-US" sz="1100" dirty="0" smtClean="0">
                <a:latin typeface="ＭＳ Ｐゴシック" pitchFamily="50" charset="-128"/>
                <a:ea typeface="ＭＳ Ｐゴシック" pitchFamily="50" charset="-128"/>
              </a:rPr>
              <a:t>解析法</a:t>
            </a:r>
            <a:r>
              <a:rPr lang="en-US" altLang="ja-JP" sz="1100" dirty="0" smtClean="0"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1100" dirty="0" smtClean="0">
                <a:latin typeface="ＭＳ Ｐゴシック" pitchFamily="50" charset="-128"/>
                <a:ea typeface="ＭＳ Ｐゴシック" pitchFamily="50" charset="-128"/>
              </a:rPr>
              <a:t>拘束条件を列挙、充足する力を計算</a:t>
            </a:r>
            <a:r>
              <a:rPr lang="en-US" altLang="ja-JP" sz="1100" dirty="0" smtClean="0">
                <a:latin typeface="ＭＳ Ｐゴシック" pitchFamily="50" charset="-128"/>
                <a:ea typeface="ＭＳ Ｐゴシック" pitchFamily="50" charset="-128"/>
              </a:rPr>
              <a:t>)</a:t>
            </a:r>
            <a:endParaRPr lang="ja-JP" altLang="en-US" sz="11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3645024" y="56456"/>
            <a:ext cx="864096" cy="1512168"/>
          </a:xfrm>
          <a:prstGeom prst="roundRect">
            <a:avLst>
              <a:gd name="adj" fmla="val 9293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0" bIns="0"/>
          <a:lstStyle/>
          <a:p>
            <a:pPr>
              <a:lnSpc>
                <a:spcPct val="90000"/>
              </a:lnSpc>
            </a:pPr>
            <a:r>
              <a:rPr lang="ja-JP" altLang="en-US" sz="1100" dirty="0" smtClean="0">
                <a:latin typeface="ＭＳ Ｐゴシック" pitchFamily="50" charset="-128"/>
                <a:ea typeface="ＭＳ Ｐゴシック" pitchFamily="50" charset="-128"/>
              </a:rPr>
              <a:t>ペナルティ法</a:t>
            </a:r>
            <a:r>
              <a:rPr lang="en-US" altLang="ja-JP" sz="1100" dirty="0" smtClean="0"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1100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en-US" altLang="ja-JP" sz="1100" dirty="0" smtClean="0"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1100" dirty="0" smtClean="0">
                <a:latin typeface="ＭＳ Ｐゴシック" pitchFamily="50" charset="-128"/>
                <a:ea typeface="ＭＳ Ｐゴシック" pitchFamily="50" charset="-128"/>
              </a:rPr>
              <a:t>拘束違反量に比例し</a:t>
            </a:r>
            <a:r>
              <a:rPr lang="ja-JP" altLang="en-US" sz="1100" dirty="0">
                <a:latin typeface="ＭＳ Ｐゴシック" pitchFamily="50" charset="-128"/>
                <a:ea typeface="ＭＳ Ｐゴシック" pitchFamily="50" charset="-128"/>
              </a:rPr>
              <a:t>た</a:t>
            </a:r>
            <a:r>
              <a:rPr lang="ja-JP" altLang="en-US" sz="1100" dirty="0" smtClean="0">
                <a:latin typeface="ＭＳ Ｐゴシック" pitchFamily="50" charset="-128"/>
                <a:ea typeface="ＭＳ Ｐゴシック" pitchFamily="50" charset="-128"/>
              </a:rPr>
              <a:t>力を加える</a:t>
            </a:r>
            <a:r>
              <a:rPr lang="en-US" altLang="ja-JP" sz="1100" dirty="0" smtClean="0">
                <a:latin typeface="ＭＳ Ｐゴシック" pitchFamily="50" charset="-128"/>
                <a:ea typeface="ＭＳ Ｐゴシック" pitchFamily="50" charset="-128"/>
              </a:rPr>
              <a:t>)</a:t>
            </a:r>
            <a:endParaRPr lang="ja-JP" altLang="en-US" sz="11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51063" y="56456"/>
            <a:ext cx="785649" cy="1512168"/>
          </a:xfrm>
          <a:prstGeom prst="roundRect">
            <a:avLst>
              <a:gd name="adj" fmla="val 1206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0" bIns="0"/>
          <a:lstStyle/>
          <a:p>
            <a:pPr>
              <a:lnSpc>
                <a:spcPct val="90000"/>
              </a:lnSpc>
            </a:pPr>
            <a:r>
              <a:rPr lang="ja-JP" altLang="en-US" sz="1100" dirty="0" smtClean="0">
                <a:latin typeface="ＭＳ Ｐゴシック" pitchFamily="50" charset="-128"/>
                <a:ea typeface="ＭＳ Ｐゴシック" pitchFamily="50" charset="-128"/>
              </a:rPr>
              <a:t>撃力法</a:t>
            </a:r>
            <a:endParaRPr lang="en-US" altLang="ja-JP" sz="11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lnSpc>
                <a:spcPct val="90000"/>
              </a:lnSpc>
            </a:pPr>
            <a:r>
              <a:rPr lang="en-US" altLang="ja-JP" sz="1100" dirty="0" smtClean="0">
                <a:latin typeface="ＭＳ Ｐゴシック" pitchFamily="50" charset="-128"/>
                <a:ea typeface="ＭＳ Ｐゴシック" pitchFamily="50" charset="-128"/>
              </a:rPr>
              <a:t>(2</a:t>
            </a:r>
            <a:r>
              <a:rPr lang="ja-JP" altLang="en-US" sz="1100" dirty="0" smtClean="0">
                <a:latin typeface="ＭＳ Ｐゴシック" pitchFamily="50" charset="-128"/>
                <a:ea typeface="ＭＳ Ｐゴシック" pitchFamily="50" charset="-128"/>
              </a:rPr>
              <a:t>体の衝突問題を衝突順に計算</a:t>
            </a:r>
            <a:r>
              <a:rPr lang="en-US" altLang="ja-JP" sz="1100" dirty="0" smtClean="0">
                <a:latin typeface="ＭＳ Ｐゴシック" pitchFamily="50" charset="-128"/>
                <a:ea typeface="ＭＳ Ｐゴシック" pitchFamily="50" charset="-128"/>
              </a:rPr>
              <a:t>)</a:t>
            </a:r>
            <a:endParaRPr lang="ja-JP" altLang="en-US" sz="11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116630" y="1213347"/>
            <a:ext cx="626257" cy="188701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36000" tIns="36000" rIns="0" bIns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ja-JP" sz="1100" dirty="0" err="1">
                <a:latin typeface="ＭＳ Ｐゴシック" pitchFamily="50" charset="-128"/>
                <a:ea typeface="ＭＳ Ｐゴシック" pitchFamily="50" charset="-128"/>
              </a:rPr>
              <a:t>Mirtich</a:t>
            </a:r>
            <a:r>
              <a:rPr lang="en-US" altLang="ja-JP" sz="1100" dirty="0">
                <a:latin typeface="ＭＳ Ｐゴシック" pitchFamily="50" charset="-128"/>
                <a:ea typeface="ＭＳ Ｐゴシック" pitchFamily="50" charset="-128"/>
              </a:rPr>
              <a:t> 96</a:t>
            </a: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116631" y="997323"/>
            <a:ext cx="626257" cy="188701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36000" tIns="36000" rIns="0" bIns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ja-JP" sz="1100" dirty="0">
                <a:latin typeface="ＭＳ Ｐゴシック" pitchFamily="50" charset="-128"/>
                <a:ea typeface="ＭＳ Ｐゴシック" pitchFamily="50" charset="-128"/>
              </a:rPr>
              <a:t>Hahn 88</a:t>
            </a:r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1767940" y="341238"/>
            <a:ext cx="1833780" cy="1182762"/>
          </a:xfrm>
          <a:prstGeom prst="roundRect">
            <a:avLst>
              <a:gd name="adj" fmla="val 506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tIns="36000" rIns="0" bIns="0"/>
          <a:lstStyle/>
          <a:p>
            <a:pPr>
              <a:lnSpc>
                <a:spcPct val="90000"/>
              </a:lnSpc>
            </a:pPr>
            <a:r>
              <a:rPr lang="ja-JP" altLang="en-US" sz="1100" dirty="0" smtClean="0">
                <a:latin typeface="ＭＳ Ｐゴシック" pitchFamily="50" charset="-128"/>
                <a:ea typeface="ＭＳ Ｐゴシック" pitchFamily="50" charset="-128"/>
              </a:rPr>
              <a:t>連立一次方程式</a:t>
            </a:r>
            <a:r>
              <a:rPr lang="en-US" altLang="ja-JP" sz="1100" dirty="0" smtClean="0">
                <a:latin typeface="ＭＳ Ｐゴシック" pitchFamily="50" charset="-128"/>
                <a:ea typeface="ＭＳ Ｐゴシック" pitchFamily="50" charset="-128"/>
              </a:rPr>
              <a:t>/</a:t>
            </a:r>
            <a:r>
              <a:rPr lang="en-US" altLang="ja-JP" sz="1100" dirty="0">
                <a:latin typeface="ＭＳ Ｐゴシック" pitchFamily="50" charset="-128"/>
                <a:ea typeface="ＭＳ Ｐゴシック" pitchFamily="50" charset="-128"/>
              </a:rPr>
              <a:t>LCP</a:t>
            </a:r>
            <a:r>
              <a:rPr lang="ja-JP" altLang="en-US" sz="1100" dirty="0" smtClean="0">
                <a:latin typeface="ＭＳ Ｐゴシック" pitchFamily="50" charset="-128"/>
                <a:ea typeface="ＭＳ Ｐゴシック" pitchFamily="50" charset="-128"/>
              </a:rPr>
              <a:t>に帰着</a:t>
            </a:r>
            <a:endParaRPr lang="ja-JP" altLang="en-US" sz="11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3697808" y="1092614"/>
            <a:ext cx="755432" cy="3410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36000" tIns="36000" rIns="0" bIns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ja-JP" sz="1100" dirty="0">
                <a:latin typeface="ＭＳ Ｐゴシック" pitchFamily="50" charset="-128"/>
                <a:ea typeface="ＭＳ Ｐゴシック" pitchFamily="50" charset="-128"/>
              </a:rPr>
              <a:t>Moore &amp;</a:t>
            </a:r>
          </a:p>
          <a:p>
            <a:pPr>
              <a:lnSpc>
                <a:spcPct val="90000"/>
              </a:lnSpc>
            </a:pPr>
            <a:r>
              <a:rPr lang="en-US" altLang="ja-JP" sz="1100" dirty="0" err="1" smtClean="0">
                <a:latin typeface="ＭＳ Ｐゴシック" pitchFamily="50" charset="-128"/>
                <a:ea typeface="ＭＳ Ｐゴシック" pitchFamily="50" charset="-128"/>
              </a:rPr>
              <a:t>Wilhelms</a:t>
            </a:r>
            <a:r>
              <a:rPr lang="en-US" altLang="ja-JP" sz="1100" dirty="0" smtClean="0">
                <a:latin typeface="ＭＳ Ｐゴシック" pitchFamily="50" charset="-128"/>
                <a:ea typeface="ＭＳ Ｐゴシック" pitchFamily="50" charset="-128"/>
              </a:rPr>
              <a:t> 88</a:t>
            </a:r>
            <a:endParaRPr lang="en-US" altLang="ja-JP" sz="11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13" name="AutoShape 14"/>
          <p:cNvSpPr>
            <a:spLocks noChangeArrowheads="1"/>
          </p:cNvSpPr>
          <p:nvPr/>
        </p:nvSpPr>
        <p:spPr bwMode="auto">
          <a:xfrm>
            <a:off x="1808480" y="575752"/>
            <a:ext cx="792480" cy="904517"/>
          </a:xfrm>
          <a:prstGeom prst="roundRect">
            <a:avLst>
              <a:gd name="adj" fmla="val 10199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36000" tIns="36000" rIns="0" bIns="0"/>
          <a:lstStyle/>
          <a:p>
            <a:pPr>
              <a:lnSpc>
                <a:spcPct val="90000"/>
              </a:lnSpc>
            </a:pPr>
            <a:r>
              <a:rPr lang="ja-JP" altLang="en-US" sz="1100" dirty="0">
                <a:latin typeface="ＭＳ Ｐゴシック" pitchFamily="50" charset="-128"/>
                <a:ea typeface="ＭＳ Ｐゴシック" pitchFamily="50" charset="-128"/>
              </a:rPr>
              <a:t>加速度</a:t>
            </a:r>
          </a:p>
          <a:p>
            <a:pPr>
              <a:lnSpc>
                <a:spcPct val="90000"/>
              </a:lnSpc>
            </a:pPr>
            <a:r>
              <a:rPr lang="ja-JP" altLang="en-US" sz="1100" dirty="0" smtClean="0">
                <a:latin typeface="ＭＳ Ｐゴシック" pitchFamily="50" charset="-128"/>
                <a:ea typeface="ＭＳ Ｐゴシック" pitchFamily="50" charset="-128"/>
              </a:rPr>
              <a:t>を拘束</a:t>
            </a:r>
            <a:endParaRPr lang="ja-JP" altLang="en-US" sz="11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1849121" y="1007800"/>
            <a:ext cx="655320" cy="188701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36000" tIns="36000" rIns="0" bIns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ja-JP" sz="1100" dirty="0" err="1" smtClean="0">
                <a:latin typeface="ＭＳ Ｐゴシック" pitchFamily="50" charset="-128"/>
                <a:ea typeface="ＭＳ Ｐゴシック" pitchFamily="50" charset="-128"/>
              </a:rPr>
              <a:t>Baraff</a:t>
            </a:r>
            <a:r>
              <a:rPr lang="en-US" altLang="ja-JP" sz="1100" dirty="0" smtClean="0">
                <a:latin typeface="ＭＳ Ｐゴシック" pitchFamily="50" charset="-128"/>
                <a:ea typeface="ＭＳ Ｐゴシック" pitchFamily="50" charset="-128"/>
              </a:rPr>
              <a:t> 89</a:t>
            </a:r>
            <a:endParaRPr lang="en-US" altLang="ja-JP" sz="11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15" name="AutoShape 16"/>
          <p:cNvSpPr>
            <a:spLocks noChangeArrowheads="1"/>
          </p:cNvSpPr>
          <p:nvPr/>
        </p:nvSpPr>
        <p:spPr bwMode="auto">
          <a:xfrm>
            <a:off x="2651760" y="575752"/>
            <a:ext cx="904240" cy="904517"/>
          </a:xfrm>
          <a:prstGeom prst="roundRect">
            <a:avLst>
              <a:gd name="adj" fmla="val 6269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36000" tIns="36000" rIns="0" bIns="0"/>
          <a:lstStyle/>
          <a:p>
            <a:pPr>
              <a:lnSpc>
                <a:spcPct val="90000"/>
              </a:lnSpc>
            </a:pPr>
            <a:r>
              <a:rPr lang="ja-JP" altLang="en-US" sz="1100" dirty="0" smtClean="0">
                <a:latin typeface="ＭＳ Ｐゴシック" pitchFamily="50" charset="-128"/>
                <a:ea typeface="ＭＳ Ｐゴシック" pitchFamily="50" charset="-128"/>
              </a:rPr>
              <a:t>速度を拘束</a:t>
            </a:r>
            <a:endParaRPr lang="ja-JP" altLang="en-US" sz="11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2699924" y="802937"/>
            <a:ext cx="719804" cy="188701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36000" tIns="36000" rIns="0" bIns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ja-JP" sz="1100" dirty="0">
                <a:latin typeface="ＭＳ Ｐゴシック" pitchFamily="50" charset="-128"/>
                <a:ea typeface="ＭＳ Ｐゴシック" pitchFamily="50" charset="-128"/>
              </a:rPr>
              <a:t>Stewart 96</a:t>
            </a:r>
          </a:p>
        </p:txBody>
      </p:sp>
      <p:sp>
        <p:nvSpPr>
          <p:cNvPr id="17" name="AutoShape 18"/>
          <p:cNvSpPr>
            <a:spLocks noChangeArrowheads="1"/>
          </p:cNvSpPr>
          <p:nvPr/>
        </p:nvSpPr>
        <p:spPr bwMode="auto">
          <a:xfrm>
            <a:off x="926426" y="341236"/>
            <a:ext cx="769506" cy="1182764"/>
          </a:xfrm>
          <a:prstGeom prst="roundRect">
            <a:avLst>
              <a:gd name="adj" fmla="val 506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0" bIns="0"/>
          <a:lstStyle/>
          <a:p>
            <a:pPr>
              <a:lnSpc>
                <a:spcPct val="90000"/>
              </a:lnSpc>
            </a:pPr>
            <a:r>
              <a:rPr lang="en-US" altLang="ja-JP" sz="1100" dirty="0" smtClean="0">
                <a:latin typeface="ＭＳ Ｐゴシック" pitchFamily="50" charset="-128"/>
                <a:ea typeface="ＭＳ Ｐゴシック" pitchFamily="50" charset="-128"/>
              </a:rPr>
              <a:t>2</a:t>
            </a:r>
            <a:r>
              <a:rPr lang="ja-JP" altLang="en-US" sz="1100" dirty="0" smtClean="0">
                <a:latin typeface="ＭＳ Ｐゴシック" pitchFamily="50" charset="-128"/>
                <a:ea typeface="ＭＳ Ｐゴシック" pitchFamily="50" charset="-128"/>
              </a:rPr>
              <a:t>体の拘束力計算を収束するまで繰り返す</a:t>
            </a:r>
            <a:endParaRPr lang="en-US" altLang="ja-JP" sz="11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2697492" y="1022089"/>
            <a:ext cx="356476" cy="18870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36000" tIns="36000" rIns="0" bIns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ja-JP" sz="1100" dirty="0">
                <a:latin typeface="ＭＳ Ｐゴシック" pitchFamily="50" charset="-128"/>
                <a:ea typeface="ＭＳ Ｐゴシック" pitchFamily="50" charset="-128"/>
              </a:rPr>
              <a:t>ODE</a:t>
            </a:r>
          </a:p>
        </p:txBody>
      </p:sp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2698194" y="1242780"/>
            <a:ext cx="812974" cy="18143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36000" tIns="14400" rIns="36000" bIns="1440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ja-JP" sz="1100" b="1" dirty="0">
                <a:latin typeface="ＭＳ Ｐゴシック" pitchFamily="50" charset="-128"/>
                <a:ea typeface="ＭＳ Ｐゴシック" pitchFamily="50" charset="-128"/>
              </a:rPr>
              <a:t>Springhead2</a:t>
            </a:r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970568" y="1221618"/>
            <a:ext cx="675352" cy="188701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36000" tIns="36000" rIns="0" bIns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ja-JP" sz="1100" dirty="0" smtClean="0">
                <a:latin typeface="ＭＳ Ｐゴシック" pitchFamily="50" charset="-128"/>
                <a:ea typeface="ＭＳ Ｐゴシック" pitchFamily="50" charset="-128"/>
              </a:rPr>
              <a:t>Moreau 88</a:t>
            </a:r>
            <a:endParaRPr lang="en-US" altLang="ja-JP" sz="11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3094360" y="1023724"/>
            <a:ext cx="416808" cy="18870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36000" tIns="36000" rIns="0" bIns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ja-JP" sz="1100" dirty="0" smtClean="0">
                <a:latin typeface="ＭＳ Ｐゴシック" pitchFamily="50" charset="-128"/>
                <a:ea typeface="ＭＳ Ｐゴシック" pitchFamily="50" charset="-128"/>
              </a:rPr>
              <a:t>Bullet</a:t>
            </a:r>
            <a:endParaRPr lang="en-US" altLang="ja-JP" sz="11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1849121" y="1235054"/>
            <a:ext cx="706120" cy="188701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36000" tIns="36000" rIns="0" bIns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ja-JP" sz="1100" dirty="0" smtClean="0">
                <a:latin typeface="ＭＳ Ｐゴシック" pitchFamily="50" charset="-128"/>
                <a:ea typeface="ＭＳ Ｐゴシック" pitchFamily="50" charset="-128"/>
              </a:rPr>
              <a:t>Yamane 02</a:t>
            </a:r>
            <a:endParaRPr lang="en-US" altLang="ja-JP" sz="1100" dirty="0"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162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154068" y="35173"/>
            <a:ext cx="1338828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自由度削減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-70068" y="28189"/>
            <a:ext cx="1107996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全自由度</a:t>
            </a: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auto">
          <a:xfrm>
            <a:off x="1235085" y="376805"/>
            <a:ext cx="837853" cy="188701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36000" tIns="36000" rIns="0" bIns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ja-JP" sz="1100">
                <a:latin typeface="ＭＳ Ｐゴシック" pitchFamily="50" charset="-128"/>
                <a:ea typeface="ＭＳ Ｐゴシック" pitchFamily="50" charset="-128"/>
              </a:rPr>
              <a:t>Armstrong 79</a:t>
            </a:r>
          </a:p>
        </p:txBody>
      </p:sp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1240120" y="587835"/>
            <a:ext cx="1004565" cy="188701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36000" tIns="36000" rIns="0" bIns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ja-JP" sz="1100">
                <a:latin typeface="ＭＳ Ｐゴシック" pitchFamily="50" charset="-128"/>
                <a:ea typeface="ＭＳ Ｐゴシック" pitchFamily="50" charset="-128"/>
              </a:rPr>
              <a:t>Featherstone 83</a:t>
            </a:r>
          </a:p>
        </p:txBody>
      </p:sp>
    </p:spTree>
    <p:extLst>
      <p:ext uri="{BB962C8B-B14F-4D97-AF65-F5344CB8AC3E}">
        <p14:creationId xmlns:p14="http://schemas.microsoft.com/office/powerpoint/2010/main" val="259432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 flipV="1">
            <a:off x="3584669" y="616871"/>
            <a:ext cx="1248362" cy="523336"/>
          </a:xfrm>
          <a:custGeom>
            <a:avLst/>
            <a:gdLst>
              <a:gd name="T0" fmla="*/ 0 w 1922"/>
              <a:gd name="T1" fmla="*/ 0 h 541"/>
              <a:gd name="T2" fmla="*/ 2147483647 w 1922"/>
              <a:gd name="T3" fmla="*/ 2147483647 h 541"/>
              <a:gd name="T4" fmla="*/ 2147483647 w 1922"/>
              <a:gd name="T5" fmla="*/ 2147483647 h 541"/>
              <a:gd name="T6" fmla="*/ 2147483647 w 1922"/>
              <a:gd name="T7" fmla="*/ 2147483647 h 541"/>
              <a:gd name="T8" fmla="*/ 2147483647 w 1922"/>
              <a:gd name="T9" fmla="*/ 2147483647 h 5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22"/>
              <a:gd name="T16" fmla="*/ 0 h 541"/>
              <a:gd name="T17" fmla="*/ 1922 w 1922"/>
              <a:gd name="T18" fmla="*/ 541 h 541"/>
              <a:gd name="connsiteX0" fmla="*/ 0 w 10000"/>
              <a:gd name="connsiteY0" fmla="*/ 0 h 10856"/>
              <a:gd name="connsiteX1" fmla="*/ 2758 w 10000"/>
              <a:gd name="connsiteY1" fmla="*/ 9113 h 10856"/>
              <a:gd name="connsiteX2" fmla="*/ 5505 w 10000"/>
              <a:gd name="connsiteY2" fmla="*/ 10856 h 10856"/>
              <a:gd name="connsiteX3" fmla="*/ 8252 w 10000"/>
              <a:gd name="connsiteY3" fmla="*/ 8226 h 10856"/>
              <a:gd name="connsiteX4" fmla="*/ 10000 w 10000"/>
              <a:gd name="connsiteY4" fmla="*/ 1128 h 10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856">
                <a:moveTo>
                  <a:pt x="0" y="0"/>
                </a:moveTo>
                <a:lnTo>
                  <a:pt x="2758" y="9113"/>
                </a:lnTo>
                <a:lnTo>
                  <a:pt x="5505" y="10856"/>
                </a:lnTo>
                <a:lnTo>
                  <a:pt x="8252" y="8226"/>
                </a:lnTo>
                <a:lnTo>
                  <a:pt x="10000" y="1128"/>
                </a:lnTo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lIns="90000" tIns="46800" rIns="90000" bIns="46800"/>
          <a:lstStyle/>
          <a:p>
            <a:endParaRPr lang="ja-JP" altLang="en-US" sz="1200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3429000" y="658136"/>
            <a:ext cx="1620963" cy="192828"/>
          </a:xfrm>
          <a:prstGeom prst="parallelogram">
            <a:avLst>
              <a:gd name="adj" fmla="val 21015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ja-JP" altLang="en-US" sz="1200"/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3584669" y="272480"/>
            <a:ext cx="1248362" cy="600493"/>
          </a:xfrm>
          <a:custGeom>
            <a:avLst/>
            <a:gdLst>
              <a:gd name="T0" fmla="*/ 0 w 1922"/>
              <a:gd name="T1" fmla="*/ 0 h 541"/>
              <a:gd name="T2" fmla="*/ 2147483647 w 1922"/>
              <a:gd name="T3" fmla="*/ 2147483647 h 541"/>
              <a:gd name="T4" fmla="*/ 2147483647 w 1922"/>
              <a:gd name="T5" fmla="*/ 2147483647 h 541"/>
              <a:gd name="T6" fmla="*/ 2147483647 w 1922"/>
              <a:gd name="T7" fmla="*/ 2147483647 h 541"/>
              <a:gd name="T8" fmla="*/ 2147483647 w 1922"/>
              <a:gd name="T9" fmla="*/ 2147483647 h 5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22"/>
              <a:gd name="T16" fmla="*/ 0 h 541"/>
              <a:gd name="T17" fmla="*/ 1922 w 1922"/>
              <a:gd name="T18" fmla="*/ 541 h 541"/>
              <a:gd name="connsiteX0" fmla="*/ 0 w 10000"/>
              <a:gd name="connsiteY0" fmla="*/ 0 h 11052"/>
              <a:gd name="connsiteX1" fmla="*/ 2758 w 10000"/>
              <a:gd name="connsiteY1" fmla="*/ 9113 h 11052"/>
              <a:gd name="connsiteX2" fmla="*/ 5352 w 10000"/>
              <a:gd name="connsiteY2" fmla="*/ 11052 h 11052"/>
              <a:gd name="connsiteX3" fmla="*/ 8252 w 10000"/>
              <a:gd name="connsiteY3" fmla="*/ 8226 h 11052"/>
              <a:gd name="connsiteX4" fmla="*/ 10000 w 10000"/>
              <a:gd name="connsiteY4" fmla="*/ 1128 h 11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52">
                <a:moveTo>
                  <a:pt x="0" y="0"/>
                </a:moveTo>
                <a:lnTo>
                  <a:pt x="2758" y="9113"/>
                </a:lnTo>
                <a:lnTo>
                  <a:pt x="5352" y="11052"/>
                </a:lnTo>
                <a:lnTo>
                  <a:pt x="8252" y="8226"/>
                </a:lnTo>
                <a:lnTo>
                  <a:pt x="10000" y="1128"/>
                </a:ln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/>
          <a:lstStyle/>
          <a:p>
            <a:endParaRPr lang="ja-JP" altLang="en-US" sz="1200"/>
          </a:p>
        </p:txBody>
      </p:sp>
      <p:sp>
        <p:nvSpPr>
          <p:cNvPr id="23" name="Rectangle 29"/>
          <p:cNvSpPr>
            <a:spLocks noChangeArrowheads="1"/>
          </p:cNvSpPr>
          <p:nvPr/>
        </p:nvSpPr>
        <p:spPr bwMode="auto">
          <a:xfrm>
            <a:off x="3576214" y="1496616"/>
            <a:ext cx="1462362" cy="5886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ja-JP" altLang="en-US" sz="1200"/>
          </a:p>
        </p:txBody>
      </p:sp>
      <p:sp>
        <p:nvSpPr>
          <p:cNvPr id="24" name="Text Box 43"/>
          <p:cNvSpPr txBox="1">
            <a:spLocks noChangeArrowheads="1"/>
          </p:cNvSpPr>
          <p:nvPr/>
        </p:nvSpPr>
        <p:spPr bwMode="auto">
          <a:xfrm>
            <a:off x="4392207" y="1822748"/>
            <a:ext cx="692977" cy="289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/>
          <a:lstStyle>
            <a:lvl1pPr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9pPr>
          </a:lstStyle>
          <a:p>
            <a:pPr eaLnBrk="1" hangingPunct="1"/>
            <a:r>
              <a:rPr lang="ja-JP" altLang="en-US" sz="1400" dirty="0"/>
              <a:t>断面図</a:t>
            </a:r>
          </a:p>
        </p:txBody>
      </p:sp>
      <p:sp>
        <p:nvSpPr>
          <p:cNvPr id="25" name="Freeform 46"/>
          <p:cNvSpPr>
            <a:spLocks/>
          </p:cNvSpPr>
          <p:nvPr/>
        </p:nvSpPr>
        <p:spPr bwMode="auto">
          <a:xfrm>
            <a:off x="3784172" y="1616284"/>
            <a:ext cx="771313" cy="289242"/>
          </a:xfrm>
          <a:custGeom>
            <a:avLst/>
            <a:gdLst>
              <a:gd name="T0" fmla="*/ 0 w 768"/>
              <a:gd name="T1" fmla="*/ 0 h 288"/>
              <a:gd name="T2" fmla="*/ 2147483647 w 768"/>
              <a:gd name="T3" fmla="*/ 2147483647 h 288"/>
              <a:gd name="T4" fmla="*/ 2147483647 w 768"/>
              <a:gd name="T5" fmla="*/ 2147483647 h 288"/>
              <a:gd name="T6" fmla="*/ 2147483647 w 768"/>
              <a:gd name="T7" fmla="*/ 2147483647 h 288"/>
              <a:gd name="T8" fmla="*/ 0 w 768"/>
              <a:gd name="T9" fmla="*/ 0 h 2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288"/>
              <a:gd name="T17" fmla="*/ 768 w 768"/>
              <a:gd name="T18" fmla="*/ 288 h 2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288">
                <a:moveTo>
                  <a:pt x="0" y="0"/>
                </a:moveTo>
                <a:lnTo>
                  <a:pt x="288" y="240"/>
                </a:lnTo>
                <a:lnTo>
                  <a:pt x="624" y="288"/>
                </a:lnTo>
                <a:lnTo>
                  <a:pt x="768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lIns="90000" tIns="46800" rIns="90000" bIns="46800"/>
          <a:lstStyle/>
          <a:p>
            <a:endParaRPr lang="ja-JP" altLang="en-US" sz="1200"/>
          </a:p>
        </p:txBody>
      </p:sp>
      <p:sp>
        <p:nvSpPr>
          <p:cNvPr id="26" name="Freeform 44"/>
          <p:cNvSpPr>
            <a:spLocks/>
          </p:cNvSpPr>
          <p:nvPr/>
        </p:nvSpPr>
        <p:spPr bwMode="auto">
          <a:xfrm>
            <a:off x="3880586" y="1568077"/>
            <a:ext cx="578485" cy="337449"/>
          </a:xfrm>
          <a:custGeom>
            <a:avLst/>
            <a:gdLst>
              <a:gd name="T0" fmla="*/ 0 w 576"/>
              <a:gd name="T1" fmla="*/ 2147483647 h 336"/>
              <a:gd name="T2" fmla="*/ 0 w 576"/>
              <a:gd name="T3" fmla="*/ 2147483647 h 336"/>
              <a:gd name="T4" fmla="*/ 2147483647 w 576"/>
              <a:gd name="T5" fmla="*/ 2147483647 h 336"/>
              <a:gd name="T6" fmla="*/ 2147483647 w 576"/>
              <a:gd name="T7" fmla="*/ 0 h 336"/>
              <a:gd name="T8" fmla="*/ 0 w 576"/>
              <a:gd name="T9" fmla="*/ 2147483647 h 3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336"/>
              <a:gd name="T17" fmla="*/ 576 w 576"/>
              <a:gd name="T18" fmla="*/ 336 h 3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336">
                <a:moveTo>
                  <a:pt x="0" y="48"/>
                </a:moveTo>
                <a:lnTo>
                  <a:pt x="0" y="336"/>
                </a:lnTo>
                <a:lnTo>
                  <a:pt x="576" y="192"/>
                </a:lnTo>
                <a:lnTo>
                  <a:pt x="336" y="0"/>
                </a:lnTo>
                <a:lnTo>
                  <a:pt x="0" y="4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90000" tIns="46800" rIns="90000" bIns="46800"/>
          <a:lstStyle/>
          <a:p>
            <a:endParaRPr lang="ja-JP" altLang="en-US" sz="1200"/>
          </a:p>
        </p:txBody>
      </p:sp>
      <p:sp>
        <p:nvSpPr>
          <p:cNvPr id="27" name="Freeform 47"/>
          <p:cNvSpPr>
            <a:spLocks/>
          </p:cNvSpPr>
          <p:nvPr/>
        </p:nvSpPr>
        <p:spPr bwMode="auto">
          <a:xfrm>
            <a:off x="3899668" y="1635367"/>
            <a:ext cx="521239" cy="202871"/>
          </a:xfrm>
          <a:custGeom>
            <a:avLst/>
            <a:gdLst>
              <a:gd name="T0" fmla="*/ 2147483647 w 519"/>
              <a:gd name="T1" fmla="*/ 0 h 202"/>
              <a:gd name="T2" fmla="*/ 2147483647 w 519"/>
              <a:gd name="T3" fmla="*/ 2147483647 h 202"/>
              <a:gd name="T4" fmla="*/ 2147483647 w 519"/>
              <a:gd name="T5" fmla="*/ 2147483647 h 202"/>
              <a:gd name="T6" fmla="*/ 2147483647 w 519"/>
              <a:gd name="T7" fmla="*/ 2147483647 h 202"/>
              <a:gd name="T8" fmla="*/ 0 w 519"/>
              <a:gd name="T9" fmla="*/ 2147483647 h 202"/>
              <a:gd name="T10" fmla="*/ 2147483647 w 519"/>
              <a:gd name="T11" fmla="*/ 0 h 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19"/>
              <a:gd name="T19" fmla="*/ 0 h 202"/>
              <a:gd name="T20" fmla="*/ 519 w 519"/>
              <a:gd name="T21" fmla="*/ 202 h 2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19" h="202">
                <a:moveTo>
                  <a:pt x="10" y="0"/>
                </a:moveTo>
                <a:lnTo>
                  <a:pt x="413" y="39"/>
                </a:lnTo>
                <a:lnTo>
                  <a:pt x="519" y="120"/>
                </a:lnTo>
                <a:lnTo>
                  <a:pt x="178" y="202"/>
                </a:lnTo>
                <a:lnTo>
                  <a:pt x="0" y="58"/>
                </a:lnTo>
                <a:lnTo>
                  <a:pt x="10" y="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/>
          <a:lstStyle/>
          <a:p>
            <a:endParaRPr lang="ja-JP" altLang="en-US" sz="1200"/>
          </a:p>
        </p:txBody>
      </p:sp>
      <p:sp>
        <p:nvSpPr>
          <p:cNvPr id="28" name="Line 49"/>
          <p:cNvSpPr>
            <a:spLocks noChangeShapeType="1"/>
          </p:cNvSpPr>
          <p:nvPr/>
        </p:nvSpPr>
        <p:spPr bwMode="auto">
          <a:xfrm flipH="1">
            <a:off x="3534656" y="1754954"/>
            <a:ext cx="512681" cy="14837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endParaRPr lang="ja-JP" altLang="en-US" sz="1200"/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2852649" y="1640632"/>
            <a:ext cx="720367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9pPr>
          </a:lstStyle>
          <a:p>
            <a:pPr eaLnBrk="1" hangingPunct="1"/>
            <a:r>
              <a:rPr lang="ja-JP" altLang="en-US" sz="1400" dirty="0" smtClean="0"/>
              <a:t>接触面</a:t>
            </a:r>
            <a:r>
              <a:rPr lang="en-US" altLang="ja-JP" sz="1400" dirty="0" smtClean="0"/>
              <a:t/>
            </a:r>
            <a:br>
              <a:rPr lang="en-US" altLang="ja-JP" sz="1400" dirty="0" smtClean="0"/>
            </a:br>
            <a:r>
              <a:rPr lang="ja-JP" altLang="en-US" sz="1400" dirty="0" smtClean="0"/>
              <a:t>の</a:t>
            </a:r>
            <a:r>
              <a:rPr lang="ja-JP" altLang="en-US" sz="1400" dirty="0" smtClean="0"/>
              <a:t>形状</a:t>
            </a:r>
            <a:endParaRPr lang="ja-JP" altLang="en-US" sz="1400" dirty="0"/>
          </a:p>
        </p:txBody>
      </p:sp>
      <p:sp>
        <p:nvSpPr>
          <p:cNvPr id="38" name="Text Box 68"/>
          <p:cNvSpPr txBox="1">
            <a:spLocks noChangeArrowheads="1"/>
          </p:cNvSpPr>
          <p:nvPr/>
        </p:nvSpPr>
        <p:spPr bwMode="auto">
          <a:xfrm>
            <a:off x="2195737" y="2307754"/>
            <a:ext cx="1167605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9pPr>
          </a:lstStyle>
          <a:p>
            <a:pPr eaLnBrk="1" hangingPunct="1"/>
            <a:r>
              <a:rPr lang="ja-JP" altLang="en-US" sz="1400" dirty="0"/>
              <a:t>拘束条件</a:t>
            </a:r>
            <a:r>
              <a:rPr lang="ja-JP" altLang="en-US" sz="1400" dirty="0" smtClean="0"/>
              <a:t>を</a:t>
            </a:r>
            <a:r>
              <a:rPr lang="en-US" altLang="ja-JP" sz="1400" dirty="0" smtClean="0"/>
              <a:t/>
            </a:r>
            <a:br>
              <a:rPr lang="en-US" altLang="ja-JP" sz="1400" dirty="0" smtClean="0"/>
            </a:br>
            <a:r>
              <a:rPr lang="ja-JP" altLang="en-US" sz="1400" dirty="0" smtClean="0"/>
              <a:t>解析法</a:t>
            </a:r>
            <a:r>
              <a:rPr lang="ja-JP" altLang="en-US" sz="1400" dirty="0" smtClean="0"/>
              <a:t>で解く</a:t>
            </a:r>
            <a:endParaRPr lang="ja-JP" altLang="en-US" sz="1400" dirty="0"/>
          </a:p>
        </p:txBody>
      </p:sp>
      <p:grpSp>
        <p:nvGrpSpPr>
          <p:cNvPr id="1047" name="グループ化 1046"/>
          <p:cNvGrpSpPr/>
          <p:nvPr/>
        </p:nvGrpSpPr>
        <p:grpSpPr>
          <a:xfrm>
            <a:off x="3141060" y="2281633"/>
            <a:ext cx="1872115" cy="642931"/>
            <a:chOff x="4653228" y="1573765"/>
            <a:chExt cx="1872115" cy="642931"/>
          </a:xfrm>
        </p:grpSpPr>
        <p:sp>
          <p:nvSpPr>
            <p:cNvPr id="30" name="Freeform 47"/>
            <p:cNvSpPr>
              <a:spLocks/>
            </p:cNvSpPr>
            <p:nvPr/>
          </p:nvSpPr>
          <p:spPr bwMode="auto">
            <a:xfrm>
              <a:off x="5038752" y="1972826"/>
              <a:ext cx="1048349" cy="214178"/>
            </a:xfrm>
            <a:custGeom>
              <a:avLst/>
              <a:gdLst>
                <a:gd name="T0" fmla="*/ 2147483647 w 519"/>
                <a:gd name="T1" fmla="*/ 0 h 202"/>
                <a:gd name="T2" fmla="*/ 2147483647 w 519"/>
                <a:gd name="T3" fmla="*/ 2147483647 h 202"/>
                <a:gd name="T4" fmla="*/ 2147483647 w 519"/>
                <a:gd name="T5" fmla="*/ 2147483647 h 202"/>
                <a:gd name="T6" fmla="*/ 2147483647 w 519"/>
                <a:gd name="T7" fmla="*/ 2147483647 h 202"/>
                <a:gd name="T8" fmla="*/ 0 w 519"/>
                <a:gd name="T9" fmla="*/ 2147483647 h 202"/>
                <a:gd name="T10" fmla="*/ 2147483647 w 519"/>
                <a:gd name="T11" fmla="*/ 0 h 2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19"/>
                <a:gd name="T19" fmla="*/ 0 h 202"/>
                <a:gd name="T20" fmla="*/ 519 w 519"/>
                <a:gd name="T21" fmla="*/ 202 h 20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19" h="202">
                  <a:moveTo>
                    <a:pt x="10" y="0"/>
                  </a:moveTo>
                  <a:lnTo>
                    <a:pt x="413" y="39"/>
                  </a:lnTo>
                  <a:lnTo>
                    <a:pt x="519" y="120"/>
                  </a:lnTo>
                  <a:lnTo>
                    <a:pt x="178" y="202"/>
                  </a:lnTo>
                  <a:lnTo>
                    <a:pt x="0" y="58"/>
                  </a:lnTo>
                  <a:lnTo>
                    <a:pt x="10" y="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ja-JP" altLang="en-US" sz="1200"/>
            </a:p>
          </p:txBody>
        </p:sp>
        <p:sp>
          <p:nvSpPr>
            <p:cNvPr id="31" name="AutoShape 5"/>
            <p:cNvSpPr>
              <a:spLocks noChangeArrowheads="1"/>
            </p:cNvSpPr>
            <p:nvPr/>
          </p:nvSpPr>
          <p:spPr bwMode="auto">
            <a:xfrm>
              <a:off x="4653228" y="1869600"/>
              <a:ext cx="1872115" cy="347096"/>
            </a:xfrm>
            <a:prstGeom prst="parallelogram">
              <a:avLst>
                <a:gd name="adj" fmla="val 96939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 sz="1200"/>
            </a:p>
          </p:txBody>
        </p:sp>
        <p:sp>
          <p:nvSpPr>
            <p:cNvPr id="32" name="Line 62"/>
            <p:cNvSpPr>
              <a:spLocks noChangeShapeType="1"/>
            </p:cNvSpPr>
            <p:nvPr/>
          </p:nvSpPr>
          <p:spPr bwMode="auto">
            <a:xfrm flipH="1" flipV="1">
              <a:off x="5063713" y="1645922"/>
              <a:ext cx="805" cy="326904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 sz="1200"/>
            </a:p>
          </p:txBody>
        </p:sp>
        <p:sp>
          <p:nvSpPr>
            <p:cNvPr id="33" name="Line 63"/>
            <p:cNvSpPr>
              <a:spLocks noChangeShapeType="1"/>
            </p:cNvSpPr>
            <p:nvPr/>
          </p:nvSpPr>
          <p:spPr bwMode="auto">
            <a:xfrm flipH="1" flipV="1">
              <a:off x="5035532" y="1723220"/>
              <a:ext cx="806" cy="326904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 sz="1200"/>
            </a:p>
          </p:txBody>
        </p:sp>
        <p:sp>
          <p:nvSpPr>
            <p:cNvPr id="34" name="Line 64"/>
            <p:cNvSpPr>
              <a:spLocks noChangeShapeType="1"/>
            </p:cNvSpPr>
            <p:nvPr/>
          </p:nvSpPr>
          <p:spPr bwMode="auto">
            <a:xfrm flipH="1" flipV="1">
              <a:off x="5885000" y="1684571"/>
              <a:ext cx="805" cy="326904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 sz="1200"/>
            </a:p>
          </p:txBody>
        </p:sp>
        <p:sp>
          <p:nvSpPr>
            <p:cNvPr id="35" name="Line 65"/>
            <p:cNvSpPr>
              <a:spLocks noChangeShapeType="1"/>
            </p:cNvSpPr>
            <p:nvPr/>
          </p:nvSpPr>
          <p:spPr bwMode="auto">
            <a:xfrm flipH="1" flipV="1">
              <a:off x="6078243" y="1761868"/>
              <a:ext cx="805" cy="326904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 sz="1200"/>
            </a:p>
          </p:txBody>
        </p:sp>
        <p:sp>
          <p:nvSpPr>
            <p:cNvPr id="36" name="Line 66"/>
            <p:cNvSpPr>
              <a:spLocks noChangeShapeType="1"/>
            </p:cNvSpPr>
            <p:nvPr/>
          </p:nvSpPr>
          <p:spPr bwMode="auto">
            <a:xfrm flipH="1" flipV="1">
              <a:off x="5422019" y="1860100"/>
              <a:ext cx="806" cy="326904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 sz="1200"/>
            </a:p>
          </p:txBody>
        </p:sp>
        <p:sp>
          <p:nvSpPr>
            <p:cNvPr id="39" name="Text Box 69"/>
            <p:cNvSpPr txBox="1">
              <a:spLocks noChangeArrowheads="1"/>
            </p:cNvSpPr>
            <p:nvPr/>
          </p:nvSpPr>
          <p:spPr bwMode="auto">
            <a:xfrm>
              <a:off x="5045163" y="1573766"/>
              <a:ext cx="290944" cy="27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9pPr>
            </a:lstStyle>
            <a:p>
              <a:pPr eaLnBrk="1" hangingPunct="1"/>
              <a:r>
                <a:rPr lang="en-US" altLang="ja-JP" sz="1600">
                  <a:latin typeface="Symbol" pitchFamily="18" charset="2"/>
                </a:rPr>
                <a:t>l</a:t>
              </a:r>
              <a:r>
                <a:rPr lang="en-US" altLang="ja-JP" sz="1600" baseline="-25000">
                  <a:latin typeface="Symbol" pitchFamily="18" charset="2"/>
                </a:rPr>
                <a:t>1</a:t>
              </a:r>
            </a:p>
          </p:txBody>
        </p:sp>
        <p:sp>
          <p:nvSpPr>
            <p:cNvPr id="40" name="Text Box 70"/>
            <p:cNvSpPr txBox="1">
              <a:spLocks noChangeArrowheads="1"/>
            </p:cNvSpPr>
            <p:nvPr/>
          </p:nvSpPr>
          <p:spPr bwMode="auto">
            <a:xfrm>
              <a:off x="5552131" y="1573765"/>
              <a:ext cx="290944" cy="27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9pPr>
            </a:lstStyle>
            <a:p>
              <a:pPr eaLnBrk="1" hangingPunct="1"/>
              <a:r>
                <a:rPr lang="en-US" altLang="ja-JP" sz="1600" dirty="0">
                  <a:latin typeface="Symbol" pitchFamily="18" charset="2"/>
                </a:rPr>
                <a:t>l</a:t>
              </a:r>
              <a:r>
                <a:rPr lang="en-US" altLang="ja-JP" sz="1600" baseline="-25000" dirty="0">
                  <a:latin typeface="Symbol" pitchFamily="18" charset="2"/>
                </a:rPr>
                <a:t>2</a:t>
              </a:r>
            </a:p>
          </p:txBody>
        </p:sp>
        <p:sp>
          <p:nvSpPr>
            <p:cNvPr id="41" name="Text Box 71"/>
            <p:cNvSpPr txBox="1">
              <a:spLocks noChangeArrowheads="1"/>
            </p:cNvSpPr>
            <p:nvPr/>
          </p:nvSpPr>
          <p:spPr bwMode="auto">
            <a:xfrm>
              <a:off x="6056186" y="1727496"/>
              <a:ext cx="290944" cy="27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9pPr>
            </a:lstStyle>
            <a:p>
              <a:pPr eaLnBrk="1" hangingPunct="1"/>
              <a:r>
                <a:rPr lang="en-US" altLang="ja-JP" sz="1600" dirty="0">
                  <a:latin typeface="Symbol" pitchFamily="18" charset="2"/>
                </a:rPr>
                <a:t>l</a:t>
              </a:r>
              <a:r>
                <a:rPr lang="en-US" altLang="ja-JP" sz="1600" baseline="-25000" dirty="0">
                  <a:latin typeface="Symbol" pitchFamily="18" charset="2"/>
                </a:rPr>
                <a:t>3</a:t>
              </a:r>
            </a:p>
          </p:txBody>
        </p:sp>
        <p:sp>
          <p:nvSpPr>
            <p:cNvPr id="42" name="Text Box 72"/>
            <p:cNvSpPr txBox="1">
              <a:spLocks noChangeArrowheads="1"/>
            </p:cNvSpPr>
            <p:nvPr/>
          </p:nvSpPr>
          <p:spPr bwMode="auto">
            <a:xfrm>
              <a:off x="5357578" y="1871512"/>
              <a:ext cx="290944" cy="27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9pPr>
            </a:lstStyle>
            <a:p>
              <a:pPr eaLnBrk="1" hangingPunct="1"/>
              <a:r>
                <a:rPr lang="en-US" altLang="ja-JP" sz="1600" dirty="0">
                  <a:latin typeface="Symbol" pitchFamily="18" charset="2"/>
                </a:rPr>
                <a:t>l</a:t>
              </a:r>
              <a:r>
                <a:rPr lang="en-US" altLang="ja-JP" sz="1600" baseline="-25000" dirty="0">
                  <a:latin typeface="Symbol" pitchFamily="18" charset="2"/>
                </a:rPr>
                <a:t>4</a:t>
              </a:r>
            </a:p>
          </p:txBody>
        </p:sp>
        <p:sp>
          <p:nvSpPr>
            <p:cNvPr id="43" name="Text Box 73"/>
            <p:cNvSpPr txBox="1">
              <a:spLocks noChangeArrowheads="1"/>
            </p:cNvSpPr>
            <p:nvPr/>
          </p:nvSpPr>
          <p:spPr bwMode="auto">
            <a:xfrm>
              <a:off x="4757130" y="1928665"/>
              <a:ext cx="290944" cy="27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" charset="0"/>
                  <a:ea typeface="Osaka" charset="-128"/>
                </a:defRPr>
              </a:lvl9pPr>
            </a:lstStyle>
            <a:p>
              <a:pPr eaLnBrk="1" hangingPunct="1"/>
              <a:r>
                <a:rPr lang="en-US" altLang="ja-JP" sz="1600" dirty="0">
                  <a:latin typeface="Symbol" pitchFamily="18" charset="2"/>
                </a:rPr>
                <a:t>l</a:t>
              </a:r>
              <a:r>
                <a:rPr lang="en-US" altLang="ja-JP" sz="1600" baseline="-25000" dirty="0">
                  <a:latin typeface="Symbol" pitchFamily="18" charset="2"/>
                </a:rPr>
                <a:t>5</a:t>
              </a:r>
            </a:p>
          </p:txBody>
        </p:sp>
      </p:grpSp>
      <p:cxnSp>
        <p:nvCxnSpPr>
          <p:cNvPr id="59" name="直線コネクタ 58"/>
          <p:cNvCxnSpPr>
            <a:stCxn id="51" idx="3"/>
            <a:endCxn id="52" idx="2"/>
          </p:cNvCxnSpPr>
          <p:nvPr/>
        </p:nvCxnSpPr>
        <p:spPr>
          <a:xfrm flipV="1">
            <a:off x="1490408" y="1568624"/>
            <a:ext cx="31142" cy="9861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フリーフォーム 50"/>
          <p:cNvSpPr/>
          <p:nvPr/>
        </p:nvSpPr>
        <p:spPr>
          <a:xfrm>
            <a:off x="1142977" y="1667241"/>
            <a:ext cx="615708" cy="97158"/>
          </a:xfrm>
          <a:custGeom>
            <a:avLst/>
            <a:gdLst>
              <a:gd name="connsiteX0" fmla="*/ 0 w 1549400"/>
              <a:gd name="connsiteY0" fmla="*/ 304800 h 533400"/>
              <a:gd name="connsiteX1" fmla="*/ 698500 w 1549400"/>
              <a:gd name="connsiteY1" fmla="*/ 533400 h 533400"/>
              <a:gd name="connsiteX2" fmla="*/ 1549400 w 1549400"/>
              <a:gd name="connsiteY2" fmla="*/ 266700 h 533400"/>
              <a:gd name="connsiteX3" fmla="*/ 876300 w 1549400"/>
              <a:gd name="connsiteY3" fmla="*/ 0 h 533400"/>
              <a:gd name="connsiteX4" fmla="*/ 127000 w 1549400"/>
              <a:gd name="connsiteY4" fmla="*/ 63500 h 533400"/>
              <a:gd name="connsiteX5" fmla="*/ 0 w 1549400"/>
              <a:gd name="connsiteY5" fmla="*/ 304800 h 533400"/>
              <a:gd name="connsiteX0" fmla="*/ 0 w 1523207"/>
              <a:gd name="connsiteY0" fmla="*/ 331513 h 533400"/>
              <a:gd name="connsiteX1" fmla="*/ 672307 w 1523207"/>
              <a:gd name="connsiteY1" fmla="*/ 533400 h 533400"/>
              <a:gd name="connsiteX2" fmla="*/ 1523207 w 1523207"/>
              <a:gd name="connsiteY2" fmla="*/ 266700 h 533400"/>
              <a:gd name="connsiteX3" fmla="*/ 850107 w 1523207"/>
              <a:gd name="connsiteY3" fmla="*/ 0 h 533400"/>
              <a:gd name="connsiteX4" fmla="*/ 100807 w 1523207"/>
              <a:gd name="connsiteY4" fmla="*/ 63500 h 533400"/>
              <a:gd name="connsiteX5" fmla="*/ 0 w 1523207"/>
              <a:gd name="connsiteY5" fmla="*/ 331513 h 533400"/>
              <a:gd name="connsiteX0" fmla="*/ 0 w 1506539"/>
              <a:gd name="connsiteY0" fmla="*/ 331513 h 533400"/>
              <a:gd name="connsiteX1" fmla="*/ 672307 w 1506539"/>
              <a:gd name="connsiteY1" fmla="*/ 533400 h 533400"/>
              <a:gd name="connsiteX2" fmla="*/ 1506539 w 1506539"/>
              <a:gd name="connsiteY2" fmla="*/ 250672 h 533400"/>
              <a:gd name="connsiteX3" fmla="*/ 850107 w 1506539"/>
              <a:gd name="connsiteY3" fmla="*/ 0 h 533400"/>
              <a:gd name="connsiteX4" fmla="*/ 100807 w 1506539"/>
              <a:gd name="connsiteY4" fmla="*/ 63500 h 533400"/>
              <a:gd name="connsiteX5" fmla="*/ 0 w 1506539"/>
              <a:gd name="connsiteY5" fmla="*/ 331513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6539" h="533400">
                <a:moveTo>
                  <a:pt x="0" y="331513"/>
                </a:moveTo>
                <a:lnTo>
                  <a:pt x="672307" y="533400"/>
                </a:lnTo>
                <a:lnTo>
                  <a:pt x="1506539" y="250672"/>
                </a:lnTo>
                <a:lnTo>
                  <a:pt x="850107" y="0"/>
                </a:lnTo>
                <a:lnTo>
                  <a:pt x="100807" y="63500"/>
                </a:lnTo>
                <a:lnTo>
                  <a:pt x="0" y="331513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フリーフォーム 51"/>
          <p:cNvSpPr/>
          <p:nvPr/>
        </p:nvSpPr>
        <p:spPr>
          <a:xfrm>
            <a:off x="1137463" y="1568624"/>
            <a:ext cx="622844" cy="311422"/>
          </a:xfrm>
          <a:custGeom>
            <a:avLst/>
            <a:gdLst>
              <a:gd name="connsiteX0" fmla="*/ 0 w 1524000"/>
              <a:gd name="connsiteY0" fmla="*/ 393700 h 762000"/>
              <a:gd name="connsiteX1" fmla="*/ 139700 w 1524000"/>
              <a:gd name="connsiteY1" fmla="*/ 127000 h 762000"/>
              <a:gd name="connsiteX2" fmla="*/ 939800 w 1524000"/>
              <a:gd name="connsiteY2" fmla="*/ 0 h 762000"/>
              <a:gd name="connsiteX3" fmla="*/ 1524000 w 1524000"/>
              <a:gd name="connsiteY3" fmla="*/ 355600 h 762000"/>
              <a:gd name="connsiteX4" fmla="*/ 711200 w 1524000"/>
              <a:gd name="connsiteY4" fmla="*/ 762000 h 762000"/>
              <a:gd name="connsiteX5" fmla="*/ 0 w 1524000"/>
              <a:gd name="connsiteY5" fmla="*/ 3937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4000" h="762000">
                <a:moveTo>
                  <a:pt x="0" y="393700"/>
                </a:moveTo>
                <a:lnTo>
                  <a:pt x="139700" y="127000"/>
                </a:lnTo>
                <a:lnTo>
                  <a:pt x="939800" y="0"/>
                </a:lnTo>
                <a:lnTo>
                  <a:pt x="1524000" y="355600"/>
                </a:lnTo>
                <a:lnTo>
                  <a:pt x="711200" y="762000"/>
                </a:lnTo>
                <a:lnTo>
                  <a:pt x="0" y="39370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4" name="直線コネクタ 53"/>
          <p:cNvCxnSpPr>
            <a:stCxn id="52" idx="1"/>
            <a:endCxn id="51" idx="1"/>
          </p:cNvCxnSpPr>
          <p:nvPr/>
        </p:nvCxnSpPr>
        <p:spPr>
          <a:xfrm>
            <a:off x="1194557" y="1620528"/>
            <a:ext cx="223186" cy="143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/>
          <p:cNvCxnSpPr>
            <a:stCxn id="51" idx="4"/>
            <a:endCxn id="52" idx="1"/>
          </p:cNvCxnSpPr>
          <p:nvPr/>
        </p:nvCxnSpPr>
        <p:spPr>
          <a:xfrm flipV="1">
            <a:off x="1184176" y="1620528"/>
            <a:ext cx="10381" cy="582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/>
          <p:cNvCxnSpPr>
            <a:endCxn id="52" idx="3"/>
          </p:cNvCxnSpPr>
          <p:nvPr/>
        </p:nvCxnSpPr>
        <p:spPr>
          <a:xfrm>
            <a:off x="1489383" y="1622000"/>
            <a:ext cx="270924" cy="919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/>
          <p:cNvCxnSpPr>
            <a:stCxn id="52" idx="1"/>
          </p:cNvCxnSpPr>
          <p:nvPr/>
        </p:nvCxnSpPr>
        <p:spPr>
          <a:xfrm>
            <a:off x="1194557" y="1620528"/>
            <a:ext cx="295851" cy="14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/>
          <p:cNvCxnSpPr>
            <a:endCxn id="52" idx="2"/>
          </p:cNvCxnSpPr>
          <p:nvPr/>
        </p:nvCxnSpPr>
        <p:spPr>
          <a:xfrm flipV="1">
            <a:off x="1489383" y="1568624"/>
            <a:ext cx="32167" cy="570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/>
          <p:cNvCxnSpPr>
            <a:endCxn id="51" idx="1"/>
          </p:cNvCxnSpPr>
          <p:nvPr/>
        </p:nvCxnSpPr>
        <p:spPr>
          <a:xfrm flipH="1">
            <a:off x="1417743" y="1625718"/>
            <a:ext cx="72665" cy="13868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>
            <a:stCxn id="51" idx="1"/>
            <a:endCxn id="52" idx="4"/>
          </p:cNvCxnSpPr>
          <p:nvPr/>
        </p:nvCxnSpPr>
        <p:spPr>
          <a:xfrm>
            <a:off x="1417743" y="1764399"/>
            <a:ext cx="10381" cy="11564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/>
          <p:cNvCxnSpPr>
            <a:stCxn id="52" idx="3"/>
          </p:cNvCxnSpPr>
          <p:nvPr/>
        </p:nvCxnSpPr>
        <p:spPr>
          <a:xfrm flipH="1">
            <a:off x="1417743" y="1713954"/>
            <a:ext cx="342564" cy="5044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コネクタ 84"/>
          <p:cNvCxnSpPr>
            <a:endCxn id="52" idx="0"/>
          </p:cNvCxnSpPr>
          <p:nvPr/>
        </p:nvCxnSpPr>
        <p:spPr>
          <a:xfrm flipH="1" flipV="1">
            <a:off x="1137463" y="1729525"/>
            <a:ext cx="280280" cy="3487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AutoShape 5"/>
          <p:cNvSpPr>
            <a:spLocks noChangeArrowheads="1"/>
          </p:cNvSpPr>
          <p:nvPr/>
        </p:nvSpPr>
        <p:spPr bwMode="auto">
          <a:xfrm>
            <a:off x="714668" y="1629170"/>
            <a:ext cx="1381081" cy="192828"/>
          </a:xfrm>
          <a:prstGeom prst="parallelogram">
            <a:avLst>
              <a:gd name="adj" fmla="val 18797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ja-JP" altLang="en-US" sz="1200"/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1484784" y="176490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/>
              <a:t>交差</a:t>
            </a:r>
            <a:r>
              <a:rPr kumimoji="1" lang="ja-JP" altLang="en-US" sz="1400" dirty="0" smtClean="0"/>
              <a:t>部分</a:t>
            </a:r>
            <a:endParaRPr kumimoji="1" lang="ja-JP" altLang="en-US" sz="1400" dirty="0"/>
          </a:p>
        </p:txBody>
      </p:sp>
      <p:sp>
        <p:nvSpPr>
          <p:cNvPr id="97" name="Freeform 8"/>
          <p:cNvSpPr>
            <a:spLocks/>
          </p:cNvSpPr>
          <p:nvPr/>
        </p:nvSpPr>
        <p:spPr bwMode="auto">
          <a:xfrm flipV="1">
            <a:off x="2122580" y="829264"/>
            <a:ext cx="1248362" cy="523336"/>
          </a:xfrm>
          <a:custGeom>
            <a:avLst/>
            <a:gdLst>
              <a:gd name="T0" fmla="*/ 0 w 1922"/>
              <a:gd name="T1" fmla="*/ 0 h 541"/>
              <a:gd name="T2" fmla="*/ 2147483647 w 1922"/>
              <a:gd name="T3" fmla="*/ 2147483647 h 541"/>
              <a:gd name="T4" fmla="*/ 2147483647 w 1922"/>
              <a:gd name="T5" fmla="*/ 2147483647 h 541"/>
              <a:gd name="T6" fmla="*/ 2147483647 w 1922"/>
              <a:gd name="T7" fmla="*/ 2147483647 h 541"/>
              <a:gd name="T8" fmla="*/ 2147483647 w 1922"/>
              <a:gd name="T9" fmla="*/ 2147483647 h 5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22"/>
              <a:gd name="T16" fmla="*/ 0 h 541"/>
              <a:gd name="T17" fmla="*/ 1922 w 1922"/>
              <a:gd name="T18" fmla="*/ 541 h 541"/>
              <a:gd name="connsiteX0" fmla="*/ 0 w 10000"/>
              <a:gd name="connsiteY0" fmla="*/ 0 h 10856"/>
              <a:gd name="connsiteX1" fmla="*/ 2758 w 10000"/>
              <a:gd name="connsiteY1" fmla="*/ 9113 h 10856"/>
              <a:gd name="connsiteX2" fmla="*/ 5505 w 10000"/>
              <a:gd name="connsiteY2" fmla="*/ 10856 h 10856"/>
              <a:gd name="connsiteX3" fmla="*/ 8252 w 10000"/>
              <a:gd name="connsiteY3" fmla="*/ 8226 h 10856"/>
              <a:gd name="connsiteX4" fmla="*/ 10000 w 10000"/>
              <a:gd name="connsiteY4" fmla="*/ 1128 h 10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856">
                <a:moveTo>
                  <a:pt x="0" y="0"/>
                </a:moveTo>
                <a:lnTo>
                  <a:pt x="2758" y="9113"/>
                </a:lnTo>
                <a:lnTo>
                  <a:pt x="5505" y="10856"/>
                </a:lnTo>
                <a:lnTo>
                  <a:pt x="8252" y="8226"/>
                </a:lnTo>
                <a:lnTo>
                  <a:pt x="10000" y="1128"/>
                </a:lnTo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lIns="90000" tIns="46800" rIns="90000" bIns="46800"/>
          <a:lstStyle/>
          <a:p>
            <a:endParaRPr lang="ja-JP" altLang="en-US" sz="1200"/>
          </a:p>
        </p:txBody>
      </p:sp>
      <p:sp>
        <p:nvSpPr>
          <p:cNvPr id="99" name="Freeform 7"/>
          <p:cNvSpPr>
            <a:spLocks/>
          </p:cNvSpPr>
          <p:nvPr/>
        </p:nvSpPr>
        <p:spPr bwMode="auto">
          <a:xfrm>
            <a:off x="2060848" y="139900"/>
            <a:ext cx="1248362" cy="600493"/>
          </a:xfrm>
          <a:custGeom>
            <a:avLst/>
            <a:gdLst>
              <a:gd name="T0" fmla="*/ 0 w 1922"/>
              <a:gd name="T1" fmla="*/ 0 h 541"/>
              <a:gd name="T2" fmla="*/ 2147483647 w 1922"/>
              <a:gd name="T3" fmla="*/ 2147483647 h 541"/>
              <a:gd name="T4" fmla="*/ 2147483647 w 1922"/>
              <a:gd name="T5" fmla="*/ 2147483647 h 541"/>
              <a:gd name="T6" fmla="*/ 2147483647 w 1922"/>
              <a:gd name="T7" fmla="*/ 2147483647 h 541"/>
              <a:gd name="T8" fmla="*/ 2147483647 w 1922"/>
              <a:gd name="T9" fmla="*/ 2147483647 h 5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22"/>
              <a:gd name="T16" fmla="*/ 0 h 541"/>
              <a:gd name="T17" fmla="*/ 1922 w 1922"/>
              <a:gd name="T18" fmla="*/ 541 h 541"/>
              <a:gd name="connsiteX0" fmla="*/ 0 w 10000"/>
              <a:gd name="connsiteY0" fmla="*/ 0 h 11052"/>
              <a:gd name="connsiteX1" fmla="*/ 2758 w 10000"/>
              <a:gd name="connsiteY1" fmla="*/ 9113 h 11052"/>
              <a:gd name="connsiteX2" fmla="*/ 5352 w 10000"/>
              <a:gd name="connsiteY2" fmla="*/ 11052 h 11052"/>
              <a:gd name="connsiteX3" fmla="*/ 8252 w 10000"/>
              <a:gd name="connsiteY3" fmla="*/ 8226 h 11052"/>
              <a:gd name="connsiteX4" fmla="*/ 10000 w 10000"/>
              <a:gd name="connsiteY4" fmla="*/ 1128 h 11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52">
                <a:moveTo>
                  <a:pt x="0" y="0"/>
                </a:moveTo>
                <a:lnTo>
                  <a:pt x="2758" y="9113"/>
                </a:lnTo>
                <a:lnTo>
                  <a:pt x="5352" y="11052"/>
                </a:lnTo>
                <a:lnTo>
                  <a:pt x="8252" y="8226"/>
                </a:lnTo>
                <a:lnTo>
                  <a:pt x="10000" y="1128"/>
                </a:ln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/>
          <a:lstStyle/>
          <a:p>
            <a:endParaRPr lang="ja-JP" altLang="en-US" sz="1200"/>
          </a:p>
        </p:txBody>
      </p:sp>
      <p:sp>
        <p:nvSpPr>
          <p:cNvPr id="103" name="Freeform 8"/>
          <p:cNvSpPr>
            <a:spLocks/>
          </p:cNvSpPr>
          <p:nvPr/>
        </p:nvSpPr>
        <p:spPr bwMode="auto">
          <a:xfrm flipV="1">
            <a:off x="82130" y="645290"/>
            <a:ext cx="1248362" cy="523336"/>
          </a:xfrm>
          <a:custGeom>
            <a:avLst/>
            <a:gdLst>
              <a:gd name="T0" fmla="*/ 0 w 1922"/>
              <a:gd name="T1" fmla="*/ 0 h 541"/>
              <a:gd name="T2" fmla="*/ 2147483647 w 1922"/>
              <a:gd name="T3" fmla="*/ 2147483647 h 541"/>
              <a:gd name="T4" fmla="*/ 2147483647 w 1922"/>
              <a:gd name="T5" fmla="*/ 2147483647 h 541"/>
              <a:gd name="T6" fmla="*/ 2147483647 w 1922"/>
              <a:gd name="T7" fmla="*/ 2147483647 h 541"/>
              <a:gd name="T8" fmla="*/ 2147483647 w 1922"/>
              <a:gd name="T9" fmla="*/ 2147483647 h 5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22"/>
              <a:gd name="T16" fmla="*/ 0 h 541"/>
              <a:gd name="T17" fmla="*/ 1922 w 1922"/>
              <a:gd name="T18" fmla="*/ 541 h 541"/>
              <a:gd name="connsiteX0" fmla="*/ 0 w 10000"/>
              <a:gd name="connsiteY0" fmla="*/ 0 h 10856"/>
              <a:gd name="connsiteX1" fmla="*/ 2758 w 10000"/>
              <a:gd name="connsiteY1" fmla="*/ 9113 h 10856"/>
              <a:gd name="connsiteX2" fmla="*/ 5505 w 10000"/>
              <a:gd name="connsiteY2" fmla="*/ 10856 h 10856"/>
              <a:gd name="connsiteX3" fmla="*/ 8252 w 10000"/>
              <a:gd name="connsiteY3" fmla="*/ 8226 h 10856"/>
              <a:gd name="connsiteX4" fmla="*/ 10000 w 10000"/>
              <a:gd name="connsiteY4" fmla="*/ 1128 h 10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856">
                <a:moveTo>
                  <a:pt x="0" y="0"/>
                </a:moveTo>
                <a:lnTo>
                  <a:pt x="2758" y="9113"/>
                </a:lnTo>
                <a:lnTo>
                  <a:pt x="5505" y="10856"/>
                </a:lnTo>
                <a:lnTo>
                  <a:pt x="8252" y="8226"/>
                </a:lnTo>
                <a:lnTo>
                  <a:pt x="10000" y="1128"/>
                </a:lnTo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lIns="90000" tIns="46800" rIns="90000" bIns="46800"/>
          <a:lstStyle/>
          <a:p>
            <a:endParaRPr lang="ja-JP" altLang="en-US" sz="1200"/>
          </a:p>
        </p:txBody>
      </p:sp>
      <p:sp>
        <p:nvSpPr>
          <p:cNvPr id="104" name="Freeform 7"/>
          <p:cNvSpPr>
            <a:spLocks/>
          </p:cNvSpPr>
          <p:nvPr/>
        </p:nvSpPr>
        <p:spPr bwMode="auto">
          <a:xfrm>
            <a:off x="92406" y="291537"/>
            <a:ext cx="1248362" cy="600493"/>
          </a:xfrm>
          <a:custGeom>
            <a:avLst/>
            <a:gdLst>
              <a:gd name="T0" fmla="*/ 0 w 1922"/>
              <a:gd name="T1" fmla="*/ 0 h 541"/>
              <a:gd name="T2" fmla="*/ 2147483647 w 1922"/>
              <a:gd name="T3" fmla="*/ 2147483647 h 541"/>
              <a:gd name="T4" fmla="*/ 2147483647 w 1922"/>
              <a:gd name="T5" fmla="*/ 2147483647 h 541"/>
              <a:gd name="T6" fmla="*/ 2147483647 w 1922"/>
              <a:gd name="T7" fmla="*/ 2147483647 h 541"/>
              <a:gd name="T8" fmla="*/ 2147483647 w 1922"/>
              <a:gd name="T9" fmla="*/ 2147483647 h 5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22"/>
              <a:gd name="T16" fmla="*/ 0 h 541"/>
              <a:gd name="T17" fmla="*/ 1922 w 1922"/>
              <a:gd name="T18" fmla="*/ 541 h 541"/>
              <a:gd name="connsiteX0" fmla="*/ 0 w 10000"/>
              <a:gd name="connsiteY0" fmla="*/ 0 h 11052"/>
              <a:gd name="connsiteX1" fmla="*/ 2758 w 10000"/>
              <a:gd name="connsiteY1" fmla="*/ 9113 h 11052"/>
              <a:gd name="connsiteX2" fmla="*/ 5352 w 10000"/>
              <a:gd name="connsiteY2" fmla="*/ 11052 h 11052"/>
              <a:gd name="connsiteX3" fmla="*/ 8252 w 10000"/>
              <a:gd name="connsiteY3" fmla="*/ 8226 h 11052"/>
              <a:gd name="connsiteX4" fmla="*/ 10000 w 10000"/>
              <a:gd name="connsiteY4" fmla="*/ 1128 h 11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052">
                <a:moveTo>
                  <a:pt x="0" y="0"/>
                </a:moveTo>
                <a:lnTo>
                  <a:pt x="2758" y="9113"/>
                </a:lnTo>
                <a:lnTo>
                  <a:pt x="5352" y="11052"/>
                </a:lnTo>
                <a:lnTo>
                  <a:pt x="8252" y="8226"/>
                </a:lnTo>
                <a:lnTo>
                  <a:pt x="10000" y="1128"/>
                </a:ln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/>
          <a:lstStyle/>
          <a:p>
            <a:endParaRPr lang="ja-JP" altLang="en-US" sz="1200"/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142485" y="1136576"/>
            <a:ext cx="11737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2</a:t>
            </a:r>
            <a:r>
              <a:rPr kumimoji="1" lang="ja-JP" altLang="en-US" sz="1400" dirty="0" smtClean="0"/>
              <a:t>形状の接触</a:t>
            </a:r>
            <a:endParaRPr kumimoji="1" lang="ja-JP" altLang="en-US" sz="1400" dirty="0"/>
          </a:p>
        </p:txBody>
      </p:sp>
      <p:sp>
        <p:nvSpPr>
          <p:cNvPr id="106" name="円/楕円 105"/>
          <p:cNvSpPr/>
          <p:nvPr/>
        </p:nvSpPr>
        <p:spPr>
          <a:xfrm>
            <a:off x="2755448" y="806051"/>
            <a:ext cx="59388" cy="593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円/楕円 106"/>
          <p:cNvSpPr/>
          <p:nvPr/>
        </p:nvSpPr>
        <p:spPr>
          <a:xfrm>
            <a:off x="2711078" y="712835"/>
            <a:ext cx="59388" cy="593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46" name="テキスト ボックス 1045"/>
          <p:cNvSpPr txBox="1"/>
          <p:nvPr/>
        </p:nvSpPr>
        <p:spPr>
          <a:xfrm>
            <a:off x="1268760" y="778277"/>
            <a:ext cx="1031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適当な向き</a:t>
            </a:r>
            <a:r>
              <a:rPr kumimoji="1" lang="en-US" altLang="ja-JP" sz="1200" dirty="0" smtClean="0"/>
              <a:t/>
            </a:r>
            <a:br>
              <a:rPr kumimoji="1" lang="en-US" altLang="ja-JP" sz="1200" dirty="0" smtClean="0"/>
            </a:br>
            <a:r>
              <a:rPr kumimoji="1" lang="ja-JP" altLang="en-US" sz="1200" dirty="0" smtClean="0"/>
              <a:t>（前回の法線</a:t>
            </a:r>
            <a:r>
              <a:rPr kumimoji="1" lang="en-US" altLang="ja-JP" sz="1200" dirty="0" smtClean="0"/>
              <a:t/>
            </a:r>
            <a:br>
              <a:rPr kumimoji="1" lang="en-US" altLang="ja-JP" sz="1200" dirty="0" smtClean="0"/>
            </a:br>
            <a:r>
              <a:rPr kumimoji="1" lang="ja-JP" altLang="en-US" sz="1200" dirty="0" smtClean="0"/>
              <a:t>など）に</a:t>
            </a:r>
            <a:r>
              <a:rPr lang="ja-JP" altLang="en-US" sz="1200" dirty="0" smtClean="0"/>
              <a:t>離す</a:t>
            </a:r>
            <a:endParaRPr kumimoji="1" lang="ja-JP" altLang="en-US" sz="1200" dirty="0"/>
          </a:p>
        </p:txBody>
      </p:sp>
      <p:sp>
        <p:nvSpPr>
          <p:cNvPr id="110" name="テキスト ボックス 109"/>
          <p:cNvSpPr txBox="1"/>
          <p:nvPr/>
        </p:nvSpPr>
        <p:spPr>
          <a:xfrm>
            <a:off x="2272819" y="200472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最近傍点対</a:t>
            </a:r>
            <a:r>
              <a:rPr kumimoji="1" lang="en-US" altLang="ja-JP" sz="1200" dirty="0" smtClean="0"/>
              <a:t/>
            </a:r>
            <a:br>
              <a:rPr kumimoji="1" lang="en-US" altLang="ja-JP" sz="1200" dirty="0" smtClean="0"/>
            </a:br>
            <a:r>
              <a:rPr kumimoji="1" lang="ja-JP" altLang="en-US" sz="1200" dirty="0" smtClean="0"/>
              <a:t>を求める</a:t>
            </a:r>
            <a:endParaRPr kumimoji="1" lang="ja-JP" altLang="en-US" sz="1200" dirty="0"/>
          </a:p>
        </p:txBody>
      </p:sp>
      <p:sp>
        <p:nvSpPr>
          <p:cNvPr id="111" name="下矢印 110"/>
          <p:cNvSpPr/>
          <p:nvPr/>
        </p:nvSpPr>
        <p:spPr>
          <a:xfrm rot="16200000">
            <a:off x="1705171" y="564875"/>
            <a:ext cx="216024" cy="207298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" name="下矢印 111"/>
          <p:cNvSpPr/>
          <p:nvPr/>
        </p:nvSpPr>
        <p:spPr>
          <a:xfrm rot="16200000">
            <a:off x="3208613" y="564875"/>
            <a:ext cx="216024" cy="207298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" name="下矢印 112"/>
          <p:cNvSpPr/>
          <p:nvPr/>
        </p:nvSpPr>
        <p:spPr>
          <a:xfrm>
            <a:off x="4047338" y="1280592"/>
            <a:ext cx="216024" cy="207298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4" name="下矢印 113"/>
          <p:cNvSpPr/>
          <p:nvPr/>
        </p:nvSpPr>
        <p:spPr>
          <a:xfrm>
            <a:off x="4077072" y="2144688"/>
            <a:ext cx="216024" cy="207298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5" name="下矢印 114"/>
          <p:cNvSpPr/>
          <p:nvPr/>
        </p:nvSpPr>
        <p:spPr>
          <a:xfrm rot="4499006">
            <a:off x="3033049" y="912842"/>
            <a:ext cx="216024" cy="965256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7" name="Text Box 50"/>
          <p:cNvSpPr txBox="1">
            <a:spLocks noChangeArrowheads="1"/>
          </p:cNvSpPr>
          <p:nvPr/>
        </p:nvSpPr>
        <p:spPr bwMode="auto">
          <a:xfrm>
            <a:off x="332656" y="2576736"/>
            <a:ext cx="1334317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-128"/>
              </a:defRPr>
            </a:lvl9pPr>
          </a:lstStyle>
          <a:p>
            <a:pPr eaLnBrk="1" hangingPunct="1"/>
            <a:r>
              <a:rPr lang="ja-JP" altLang="en-US" sz="1400" dirty="0" smtClean="0"/>
              <a:t>体積ベース</a:t>
            </a:r>
            <a:r>
              <a:rPr lang="ja-JP" altLang="en-US" sz="1400" dirty="0" smtClean="0"/>
              <a:t>の</a:t>
            </a:r>
            <a:r>
              <a:rPr lang="en-US" altLang="ja-JP" sz="1400" dirty="0" smtClean="0"/>
              <a:t/>
            </a:r>
            <a:br>
              <a:rPr lang="en-US" altLang="ja-JP" sz="1400" dirty="0" smtClean="0"/>
            </a:br>
            <a:r>
              <a:rPr lang="ja-JP" altLang="en-US" sz="1400" dirty="0" smtClean="0"/>
              <a:t>ペナルティ法</a:t>
            </a:r>
            <a:r>
              <a:rPr lang="ja-JP" altLang="en-US" sz="1400" dirty="0" smtClean="0"/>
              <a:t>等</a:t>
            </a:r>
            <a:endParaRPr lang="ja-JP" altLang="en-US" sz="1400" dirty="0"/>
          </a:p>
        </p:txBody>
      </p:sp>
      <p:cxnSp>
        <p:nvCxnSpPr>
          <p:cNvPr id="122" name="直線コネクタ 121"/>
          <p:cNvCxnSpPr>
            <a:stCxn id="123" idx="3"/>
            <a:endCxn id="124" idx="2"/>
          </p:cNvCxnSpPr>
          <p:nvPr/>
        </p:nvCxnSpPr>
        <p:spPr>
          <a:xfrm flipV="1">
            <a:off x="1395886" y="2289584"/>
            <a:ext cx="31142" cy="9861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フリーフォーム 122"/>
          <p:cNvSpPr/>
          <p:nvPr/>
        </p:nvSpPr>
        <p:spPr>
          <a:xfrm>
            <a:off x="1048455" y="2388201"/>
            <a:ext cx="615708" cy="97158"/>
          </a:xfrm>
          <a:custGeom>
            <a:avLst/>
            <a:gdLst>
              <a:gd name="connsiteX0" fmla="*/ 0 w 1549400"/>
              <a:gd name="connsiteY0" fmla="*/ 304800 h 533400"/>
              <a:gd name="connsiteX1" fmla="*/ 698500 w 1549400"/>
              <a:gd name="connsiteY1" fmla="*/ 533400 h 533400"/>
              <a:gd name="connsiteX2" fmla="*/ 1549400 w 1549400"/>
              <a:gd name="connsiteY2" fmla="*/ 266700 h 533400"/>
              <a:gd name="connsiteX3" fmla="*/ 876300 w 1549400"/>
              <a:gd name="connsiteY3" fmla="*/ 0 h 533400"/>
              <a:gd name="connsiteX4" fmla="*/ 127000 w 1549400"/>
              <a:gd name="connsiteY4" fmla="*/ 63500 h 533400"/>
              <a:gd name="connsiteX5" fmla="*/ 0 w 1549400"/>
              <a:gd name="connsiteY5" fmla="*/ 304800 h 533400"/>
              <a:gd name="connsiteX0" fmla="*/ 0 w 1523207"/>
              <a:gd name="connsiteY0" fmla="*/ 331513 h 533400"/>
              <a:gd name="connsiteX1" fmla="*/ 672307 w 1523207"/>
              <a:gd name="connsiteY1" fmla="*/ 533400 h 533400"/>
              <a:gd name="connsiteX2" fmla="*/ 1523207 w 1523207"/>
              <a:gd name="connsiteY2" fmla="*/ 266700 h 533400"/>
              <a:gd name="connsiteX3" fmla="*/ 850107 w 1523207"/>
              <a:gd name="connsiteY3" fmla="*/ 0 h 533400"/>
              <a:gd name="connsiteX4" fmla="*/ 100807 w 1523207"/>
              <a:gd name="connsiteY4" fmla="*/ 63500 h 533400"/>
              <a:gd name="connsiteX5" fmla="*/ 0 w 1523207"/>
              <a:gd name="connsiteY5" fmla="*/ 331513 h 533400"/>
              <a:gd name="connsiteX0" fmla="*/ 0 w 1506539"/>
              <a:gd name="connsiteY0" fmla="*/ 331513 h 533400"/>
              <a:gd name="connsiteX1" fmla="*/ 672307 w 1506539"/>
              <a:gd name="connsiteY1" fmla="*/ 533400 h 533400"/>
              <a:gd name="connsiteX2" fmla="*/ 1506539 w 1506539"/>
              <a:gd name="connsiteY2" fmla="*/ 250672 h 533400"/>
              <a:gd name="connsiteX3" fmla="*/ 850107 w 1506539"/>
              <a:gd name="connsiteY3" fmla="*/ 0 h 533400"/>
              <a:gd name="connsiteX4" fmla="*/ 100807 w 1506539"/>
              <a:gd name="connsiteY4" fmla="*/ 63500 h 533400"/>
              <a:gd name="connsiteX5" fmla="*/ 0 w 1506539"/>
              <a:gd name="connsiteY5" fmla="*/ 331513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6539" h="533400">
                <a:moveTo>
                  <a:pt x="0" y="331513"/>
                </a:moveTo>
                <a:lnTo>
                  <a:pt x="672307" y="533400"/>
                </a:lnTo>
                <a:lnTo>
                  <a:pt x="1506539" y="250672"/>
                </a:lnTo>
                <a:lnTo>
                  <a:pt x="850107" y="0"/>
                </a:lnTo>
                <a:lnTo>
                  <a:pt x="100807" y="63500"/>
                </a:lnTo>
                <a:lnTo>
                  <a:pt x="0" y="331513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4" name="フリーフォーム 123"/>
          <p:cNvSpPr/>
          <p:nvPr/>
        </p:nvSpPr>
        <p:spPr>
          <a:xfrm>
            <a:off x="1042941" y="2289584"/>
            <a:ext cx="622844" cy="311422"/>
          </a:xfrm>
          <a:custGeom>
            <a:avLst/>
            <a:gdLst>
              <a:gd name="connsiteX0" fmla="*/ 0 w 1524000"/>
              <a:gd name="connsiteY0" fmla="*/ 393700 h 762000"/>
              <a:gd name="connsiteX1" fmla="*/ 139700 w 1524000"/>
              <a:gd name="connsiteY1" fmla="*/ 127000 h 762000"/>
              <a:gd name="connsiteX2" fmla="*/ 939800 w 1524000"/>
              <a:gd name="connsiteY2" fmla="*/ 0 h 762000"/>
              <a:gd name="connsiteX3" fmla="*/ 1524000 w 1524000"/>
              <a:gd name="connsiteY3" fmla="*/ 355600 h 762000"/>
              <a:gd name="connsiteX4" fmla="*/ 711200 w 1524000"/>
              <a:gd name="connsiteY4" fmla="*/ 762000 h 762000"/>
              <a:gd name="connsiteX5" fmla="*/ 0 w 1524000"/>
              <a:gd name="connsiteY5" fmla="*/ 3937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4000" h="762000">
                <a:moveTo>
                  <a:pt x="0" y="393700"/>
                </a:moveTo>
                <a:lnTo>
                  <a:pt x="139700" y="127000"/>
                </a:lnTo>
                <a:lnTo>
                  <a:pt x="939800" y="0"/>
                </a:lnTo>
                <a:lnTo>
                  <a:pt x="1524000" y="355600"/>
                </a:lnTo>
                <a:lnTo>
                  <a:pt x="711200" y="762000"/>
                </a:lnTo>
                <a:lnTo>
                  <a:pt x="0" y="39370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5" name="直線コネクタ 124"/>
          <p:cNvCxnSpPr>
            <a:stCxn id="124" idx="1"/>
            <a:endCxn id="123" idx="1"/>
          </p:cNvCxnSpPr>
          <p:nvPr/>
        </p:nvCxnSpPr>
        <p:spPr>
          <a:xfrm>
            <a:off x="1100035" y="2341488"/>
            <a:ext cx="223186" cy="143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線コネクタ 125"/>
          <p:cNvCxnSpPr>
            <a:stCxn id="123" idx="4"/>
            <a:endCxn id="124" idx="1"/>
          </p:cNvCxnSpPr>
          <p:nvPr/>
        </p:nvCxnSpPr>
        <p:spPr>
          <a:xfrm flipV="1">
            <a:off x="1089654" y="2341488"/>
            <a:ext cx="10381" cy="582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線コネクタ 126"/>
          <p:cNvCxnSpPr>
            <a:endCxn id="124" idx="3"/>
          </p:cNvCxnSpPr>
          <p:nvPr/>
        </p:nvCxnSpPr>
        <p:spPr>
          <a:xfrm>
            <a:off x="1394861" y="2342960"/>
            <a:ext cx="270924" cy="919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線コネクタ 127"/>
          <p:cNvCxnSpPr>
            <a:stCxn id="124" idx="1"/>
          </p:cNvCxnSpPr>
          <p:nvPr/>
        </p:nvCxnSpPr>
        <p:spPr>
          <a:xfrm>
            <a:off x="1100035" y="2341488"/>
            <a:ext cx="295851" cy="14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線コネクタ 128"/>
          <p:cNvCxnSpPr>
            <a:endCxn id="124" idx="2"/>
          </p:cNvCxnSpPr>
          <p:nvPr/>
        </p:nvCxnSpPr>
        <p:spPr>
          <a:xfrm flipV="1">
            <a:off x="1394861" y="2289584"/>
            <a:ext cx="32167" cy="570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線コネクタ 129"/>
          <p:cNvCxnSpPr>
            <a:endCxn id="123" idx="1"/>
          </p:cNvCxnSpPr>
          <p:nvPr/>
        </p:nvCxnSpPr>
        <p:spPr>
          <a:xfrm flipH="1">
            <a:off x="1323221" y="2346678"/>
            <a:ext cx="72665" cy="13868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線コネクタ 130"/>
          <p:cNvCxnSpPr>
            <a:stCxn id="123" idx="1"/>
            <a:endCxn id="124" idx="4"/>
          </p:cNvCxnSpPr>
          <p:nvPr/>
        </p:nvCxnSpPr>
        <p:spPr>
          <a:xfrm>
            <a:off x="1323221" y="2485359"/>
            <a:ext cx="10381" cy="11564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直線コネクタ 131"/>
          <p:cNvCxnSpPr>
            <a:stCxn id="124" idx="3"/>
          </p:cNvCxnSpPr>
          <p:nvPr/>
        </p:nvCxnSpPr>
        <p:spPr>
          <a:xfrm flipH="1">
            <a:off x="1323221" y="2434914"/>
            <a:ext cx="342564" cy="5044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直線コネクタ 132"/>
          <p:cNvCxnSpPr>
            <a:endCxn id="124" idx="0"/>
          </p:cNvCxnSpPr>
          <p:nvPr/>
        </p:nvCxnSpPr>
        <p:spPr>
          <a:xfrm flipH="1" flipV="1">
            <a:off x="1042941" y="2450485"/>
            <a:ext cx="280280" cy="3487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AutoShape 5"/>
          <p:cNvSpPr>
            <a:spLocks noChangeArrowheads="1"/>
          </p:cNvSpPr>
          <p:nvPr/>
        </p:nvSpPr>
        <p:spPr bwMode="auto">
          <a:xfrm>
            <a:off x="620146" y="2350130"/>
            <a:ext cx="1381081" cy="192828"/>
          </a:xfrm>
          <a:prstGeom prst="parallelogram">
            <a:avLst>
              <a:gd name="adj" fmla="val 18797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ja-JP" altLang="en-US" sz="1200"/>
          </a:p>
        </p:txBody>
      </p:sp>
      <p:sp>
        <p:nvSpPr>
          <p:cNvPr id="135" name="Line 63"/>
          <p:cNvSpPr>
            <a:spLocks noChangeShapeType="1"/>
          </p:cNvSpPr>
          <p:nvPr/>
        </p:nvSpPr>
        <p:spPr bwMode="auto">
          <a:xfrm flipH="1" flipV="1">
            <a:off x="1158910" y="2169506"/>
            <a:ext cx="806" cy="326904"/>
          </a:xfrm>
          <a:prstGeom prst="line">
            <a:avLst/>
          </a:prstGeom>
          <a:noFill/>
          <a:ln w="25400">
            <a:solidFill>
              <a:srgbClr val="FF66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ja-JP" altLang="en-US" sz="1200"/>
          </a:p>
        </p:txBody>
      </p:sp>
      <p:cxnSp>
        <p:nvCxnSpPr>
          <p:cNvPr id="1051" name="直線コネクタ 1050"/>
          <p:cNvCxnSpPr/>
          <p:nvPr/>
        </p:nvCxnSpPr>
        <p:spPr>
          <a:xfrm flipH="1" flipV="1">
            <a:off x="3141061" y="2554809"/>
            <a:ext cx="647980" cy="1803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2" name="フリーフォーム 1051"/>
          <p:cNvSpPr/>
          <p:nvPr/>
        </p:nvSpPr>
        <p:spPr>
          <a:xfrm>
            <a:off x="414339" y="650081"/>
            <a:ext cx="664368" cy="242888"/>
          </a:xfrm>
          <a:custGeom>
            <a:avLst/>
            <a:gdLst>
              <a:gd name="connsiteX0" fmla="*/ 0 w 661987"/>
              <a:gd name="connsiteY0" fmla="*/ 95250 h 242888"/>
              <a:gd name="connsiteX1" fmla="*/ 361950 w 661987"/>
              <a:gd name="connsiteY1" fmla="*/ 0 h 242888"/>
              <a:gd name="connsiteX2" fmla="*/ 661987 w 661987"/>
              <a:gd name="connsiteY2" fmla="*/ 111919 h 242888"/>
              <a:gd name="connsiteX3" fmla="*/ 347662 w 661987"/>
              <a:gd name="connsiteY3" fmla="*/ 242888 h 242888"/>
              <a:gd name="connsiteX4" fmla="*/ 0 w 661987"/>
              <a:gd name="connsiteY4" fmla="*/ 95250 h 242888"/>
              <a:gd name="connsiteX0" fmla="*/ 0 w 661987"/>
              <a:gd name="connsiteY0" fmla="*/ 95250 h 242888"/>
              <a:gd name="connsiteX1" fmla="*/ 361950 w 661987"/>
              <a:gd name="connsiteY1" fmla="*/ 0 h 242888"/>
              <a:gd name="connsiteX2" fmla="*/ 661987 w 661987"/>
              <a:gd name="connsiteY2" fmla="*/ 111919 h 242888"/>
              <a:gd name="connsiteX3" fmla="*/ 347662 w 661987"/>
              <a:gd name="connsiteY3" fmla="*/ 242888 h 242888"/>
              <a:gd name="connsiteX4" fmla="*/ 35719 w 661987"/>
              <a:gd name="connsiteY4" fmla="*/ 138113 h 242888"/>
              <a:gd name="connsiteX5" fmla="*/ 0 w 661987"/>
              <a:gd name="connsiteY5" fmla="*/ 95250 h 242888"/>
              <a:gd name="connsiteX0" fmla="*/ 0 w 661987"/>
              <a:gd name="connsiteY0" fmla="*/ 95250 h 242888"/>
              <a:gd name="connsiteX1" fmla="*/ 16669 w 661987"/>
              <a:gd name="connsiteY1" fmla="*/ 76200 h 242888"/>
              <a:gd name="connsiteX2" fmla="*/ 361950 w 661987"/>
              <a:gd name="connsiteY2" fmla="*/ 0 h 242888"/>
              <a:gd name="connsiteX3" fmla="*/ 661987 w 661987"/>
              <a:gd name="connsiteY3" fmla="*/ 111919 h 242888"/>
              <a:gd name="connsiteX4" fmla="*/ 347662 w 661987"/>
              <a:gd name="connsiteY4" fmla="*/ 242888 h 242888"/>
              <a:gd name="connsiteX5" fmla="*/ 35719 w 661987"/>
              <a:gd name="connsiteY5" fmla="*/ 138113 h 242888"/>
              <a:gd name="connsiteX6" fmla="*/ 0 w 661987"/>
              <a:gd name="connsiteY6" fmla="*/ 95250 h 242888"/>
              <a:gd name="connsiteX0" fmla="*/ 0 w 669131"/>
              <a:gd name="connsiteY0" fmla="*/ 95250 h 242888"/>
              <a:gd name="connsiteX1" fmla="*/ 16669 w 669131"/>
              <a:gd name="connsiteY1" fmla="*/ 76200 h 242888"/>
              <a:gd name="connsiteX2" fmla="*/ 361950 w 669131"/>
              <a:gd name="connsiteY2" fmla="*/ 0 h 242888"/>
              <a:gd name="connsiteX3" fmla="*/ 669131 w 669131"/>
              <a:gd name="connsiteY3" fmla="*/ 111919 h 242888"/>
              <a:gd name="connsiteX4" fmla="*/ 347662 w 669131"/>
              <a:gd name="connsiteY4" fmla="*/ 242888 h 242888"/>
              <a:gd name="connsiteX5" fmla="*/ 35719 w 669131"/>
              <a:gd name="connsiteY5" fmla="*/ 138113 h 242888"/>
              <a:gd name="connsiteX6" fmla="*/ 0 w 669131"/>
              <a:gd name="connsiteY6" fmla="*/ 95250 h 242888"/>
              <a:gd name="connsiteX0" fmla="*/ 0 w 664368"/>
              <a:gd name="connsiteY0" fmla="*/ 107156 h 242888"/>
              <a:gd name="connsiteX1" fmla="*/ 11906 w 664368"/>
              <a:gd name="connsiteY1" fmla="*/ 76200 h 242888"/>
              <a:gd name="connsiteX2" fmla="*/ 357187 w 664368"/>
              <a:gd name="connsiteY2" fmla="*/ 0 h 242888"/>
              <a:gd name="connsiteX3" fmla="*/ 664368 w 664368"/>
              <a:gd name="connsiteY3" fmla="*/ 111919 h 242888"/>
              <a:gd name="connsiteX4" fmla="*/ 342899 w 664368"/>
              <a:gd name="connsiteY4" fmla="*/ 242888 h 242888"/>
              <a:gd name="connsiteX5" fmla="*/ 30956 w 664368"/>
              <a:gd name="connsiteY5" fmla="*/ 138113 h 242888"/>
              <a:gd name="connsiteX6" fmla="*/ 0 w 664368"/>
              <a:gd name="connsiteY6" fmla="*/ 107156 h 242888"/>
              <a:gd name="connsiteX0" fmla="*/ 0 w 664368"/>
              <a:gd name="connsiteY0" fmla="*/ 107156 h 242888"/>
              <a:gd name="connsiteX1" fmla="*/ 19050 w 664368"/>
              <a:gd name="connsiteY1" fmla="*/ 80962 h 242888"/>
              <a:gd name="connsiteX2" fmla="*/ 357187 w 664368"/>
              <a:gd name="connsiteY2" fmla="*/ 0 h 242888"/>
              <a:gd name="connsiteX3" fmla="*/ 664368 w 664368"/>
              <a:gd name="connsiteY3" fmla="*/ 111919 h 242888"/>
              <a:gd name="connsiteX4" fmla="*/ 342899 w 664368"/>
              <a:gd name="connsiteY4" fmla="*/ 242888 h 242888"/>
              <a:gd name="connsiteX5" fmla="*/ 30956 w 664368"/>
              <a:gd name="connsiteY5" fmla="*/ 138113 h 242888"/>
              <a:gd name="connsiteX6" fmla="*/ 0 w 664368"/>
              <a:gd name="connsiteY6" fmla="*/ 107156 h 24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4368" h="242888">
                <a:moveTo>
                  <a:pt x="0" y="107156"/>
                </a:moveTo>
                <a:cubicBezTo>
                  <a:pt x="8731" y="105569"/>
                  <a:pt x="10319" y="82549"/>
                  <a:pt x="19050" y="80962"/>
                </a:cubicBezTo>
                <a:lnTo>
                  <a:pt x="357187" y="0"/>
                </a:lnTo>
                <a:lnTo>
                  <a:pt x="664368" y="111919"/>
                </a:lnTo>
                <a:lnTo>
                  <a:pt x="342899" y="242888"/>
                </a:lnTo>
                <a:cubicBezTo>
                  <a:pt x="246062" y="200819"/>
                  <a:pt x="127793" y="180182"/>
                  <a:pt x="30956" y="138113"/>
                </a:cubicBezTo>
                <a:lnTo>
                  <a:pt x="0" y="1071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2" name="フリーフォーム 141"/>
          <p:cNvSpPr/>
          <p:nvPr/>
        </p:nvSpPr>
        <p:spPr>
          <a:xfrm>
            <a:off x="3908208" y="624733"/>
            <a:ext cx="666750" cy="242888"/>
          </a:xfrm>
          <a:custGeom>
            <a:avLst/>
            <a:gdLst>
              <a:gd name="connsiteX0" fmla="*/ 0 w 661987"/>
              <a:gd name="connsiteY0" fmla="*/ 95250 h 242888"/>
              <a:gd name="connsiteX1" fmla="*/ 361950 w 661987"/>
              <a:gd name="connsiteY1" fmla="*/ 0 h 242888"/>
              <a:gd name="connsiteX2" fmla="*/ 661987 w 661987"/>
              <a:gd name="connsiteY2" fmla="*/ 111919 h 242888"/>
              <a:gd name="connsiteX3" fmla="*/ 347662 w 661987"/>
              <a:gd name="connsiteY3" fmla="*/ 242888 h 242888"/>
              <a:gd name="connsiteX4" fmla="*/ 0 w 661987"/>
              <a:gd name="connsiteY4" fmla="*/ 95250 h 242888"/>
              <a:gd name="connsiteX0" fmla="*/ 0 w 661987"/>
              <a:gd name="connsiteY0" fmla="*/ 95250 h 242888"/>
              <a:gd name="connsiteX1" fmla="*/ 361950 w 661987"/>
              <a:gd name="connsiteY1" fmla="*/ 0 h 242888"/>
              <a:gd name="connsiteX2" fmla="*/ 661987 w 661987"/>
              <a:gd name="connsiteY2" fmla="*/ 111919 h 242888"/>
              <a:gd name="connsiteX3" fmla="*/ 347662 w 661987"/>
              <a:gd name="connsiteY3" fmla="*/ 242888 h 242888"/>
              <a:gd name="connsiteX4" fmla="*/ 35719 w 661987"/>
              <a:gd name="connsiteY4" fmla="*/ 138113 h 242888"/>
              <a:gd name="connsiteX5" fmla="*/ 0 w 661987"/>
              <a:gd name="connsiteY5" fmla="*/ 95250 h 242888"/>
              <a:gd name="connsiteX0" fmla="*/ 0 w 661987"/>
              <a:gd name="connsiteY0" fmla="*/ 95250 h 242888"/>
              <a:gd name="connsiteX1" fmla="*/ 16669 w 661987"/>
              <a:gd name="connsiteY1" fmla="*/ 76200 h 242888"/>
              <a:gd name="connsiteX2" fmla="*/ 361950 w 661987"/>
              <a:gd name="connsiteY2" fmla="*/ 0 h 242888"/>
              <a:gd name="connsiteX3" fmla="*/ 661987 w 661987"/>
              <a:gd name="connsiteY3" fmla="*/ 111919 h 242888"/>
              <a:gd name="connsiteX4" fmla="*/ 347662 w 661987"/>
              <a:gd name="connsiteY4" fmla="*/ 242888 h 242888"/>
              <a:gd name="connsiteX5" fmla="*/ 35719 w 661987"/>
              <a:gd name="connsiteY5" fmla="*/ 138113 h 242888"/>
              <a:gd name="connsiteX6" fmla="*/ 0 w 661987"/>
              <a:gd name="connsiteY6" fmla="*/ 95250 h 242888"/>
              <a:gd name="connsiteX0" fmla="*/ 0 w 669131"/>
              <a:gd name="connsiteY0" fmla="*/ 95250 h 242888"/>
              <a:gd name="connsiteX1" fmla="*/ 16669 w 669131"/>
              <a:gd name="connsiteY1" fmla="*/ 76200 h 242888"/>
              <a:gd name="connsiteX2" fmla="*/ 361950 w 669131"/>
              <a:gd name="connsiteY2" fmla="*/ 0 h 242888"/>
              <a:gd name="connsiteX3" fmla="*/ 669131 w 669131"/>
              <a:gd name="connsiteY3" fmla="*/ 111919 h 242888"/>
              <a:gd name="connsiteX4" fmla="*/ 347662 w 669131"/>
              <a:gd name="connsiteY4" fmla="*/ 242888 h 242888"/>
              <a:gd name="connsiteX5" fmla="*/ 35719 w 669131"/>
              <a:gd name="connsiteY5" fmla="*/ 138113 h 242888"/>
              <a:gd name="connsiteX6" fmla="*/ 0 w 669131"/>
              <a:gd name="connsiteY6" fmla="*/ 95250 h 242888"/>
              <a:gd name="connsiteX0" fmla="*/ 0 w 664368"/>
              <a:gd name="connsiteY0" fmla="*/ 107156 h 242888"/>
              <a:gd name="connsiteX1" fmla="*/ 11906 w 664368"/>
              <a:gd name="connsiteY1" fmla="*/ 76200 h 242888"/>
              <a:gd name="connsiteX2" fmla="*/ 357187 w 664368"/>
              <a:gd name="connsiteY2" fmla="*/ 0 h 242888"/>
              <a:gd name="connsiteX3" fmla="*/ 664368 w 664368"/>
              <a:gd name="connsiteY3" fmla="*/ 111919 h 242888"/>
              <a:gd name="connsiteX4" fmla="*/ 342899 w 664368"/>
              <a:gd name="connsiteY4" fmla="*/ 242888 h 242888"/>
              <a:gd name="connsiteX5" fmla="*/ 30956 w 664368"/>
              <a:gd name="connsiteY5" fmla="*/ 138113 h 242888"/>
              <a:gd name="connsiteX6" fmla="*/ 0 w 664368"/>
              <a:gd name="connsiteY6" fmla="*/ 107156 h 242888"/>
              <a:gd name="connsiteX0" fmla="*/ 0 w 664368"/>
              <a:gd name="connsiteY0" fmla="*/ 107156 h 242888"/>
              <a:gd name="connsiteX1" fmla="*/ 19050 w 664368"/>
              <a:gd name="connsiteY1" fmla="*/ 80962 h 242888"/>
              <a:gd name="connsiteX2" fmla="*/ 357187 w 664368"/>
              <a:gd name="connsiteY2" fmla="*/ 0 h 242888"/>
              <a:gd name="connsiteX3" fmla="*/ 664368 w 664368"/>
              <a:gd name="connsiteY3" fmla="*/ 111919 h 242888"/>
              <a:gd name="connsiteX4" fmla="*/ 342899 w 664368"/>
              <a:gd name="connsiteY4" fmla="*/ 242888 h 242888"/>
              <a:gd name="connsiteX5" fmla="*/ 30956 w 664368"/>
              <a:gd name="connsiteY5" fmla="*/ 138113 h 242888"/>
              <a:gd name="connsiteX6" fmla="*/ 0 w 664368"/>
              <a:gd name="connsiteY6" fmla="*/ 107156 h 242888"/>
              <a:gd name="connsiteX0" fmla="*/ 0 w 664368"/>
              <a:gd name="connsiteY0" fmla="*/ 107156 h 242888"/>
              <a:gd name="connsiteX1" fmla="*/ 19050 w 664368"/>
              <a:gd name="connsiteY1" fmla="*/ 80962 h 242888"/>
              <a:gd name="connsiteX2" fmla="*/ 357187 w 664368"/>
              <a:gd name="connsiteY2" fmla="*/ 0 h 242888"/>
              <a:gd name="connsiteX3" fmla="*/ 664368 w 664368"/>
              <a:gd name="connsiteY3" fmla="*/ 111919 h 242888"/>
              <a:gd name="connsiteX4" fmla="*/ 342899 w 664368"/>
              <a:gd name="connsiteY4" fmla="*/ 242888 h 242888"/>
              <a:gd name="connsiteX5" fmla="*/ 23812 w 664368"/>
              <a:gd name="connsiteY5" fmla="*/ 140494 h 242888"/>
              <a:gd name="connsiteX6" fmla="*/ 0 w 664368"/>
              <a:gd name="connsiteY6" fmla="*/ 107156 h 242888"/>
              <a:gd name="connsiteX0" fmla="*/ 0 w 673893"/>
              <a:gd name="connsiteY0" fmla="*/ 107156 h 242888"/>
              <a:gd name="connsiteX1" fmla="*/ 19050 w 673893"/>
              <a:gd name="connsiteY1" fmla="*/ 80962 h 242888"/>
              <a:gd name="connsiteX2" fmla="*/ 357187 w 673893"/>
              <a:gd name="connsiteY2" fmla="*/ 0 h 242888"/>
              <a:gd name="connsiteX3" fmla="*/ 673893 w 673893"/>
              <a:gd name="connsiteY3" fmla="*/ 109538 h 242888"/>
              <a:gd name="connsiteX4" fmla="*/ 342899 w 673893"/>
              <a:gd name="connsiteY4" fmla="*/ 242888 h 242888"/>
              <a:gd name="connsiteX5" fmla="*/ 23812 w 673893"/>
              <a:gd name="connsiteY5" fmla="*/ 140494 h 242888"/>
              <a:gd name="connsiteX6" fmla="*/ 0 w 673893"/>
              <a:gd name="connsiteY6" fmla="*/ 107156 h 242888"/>
              <a:gd name="connsiteX0" fmla="*/ 0 w 666750"/>
              <a:gd name="connsiteY0" fmla="*/ 107156 h 242888"/>
              <a:gd name="connsiteX1" fmla="*/ 19050 w 666750"/>
              <a:gd name="connsiteY1" fmla="*/ 80962 h 242888"/>
              <a:gd name="connsiteX2" fmla="*/ 357187 w 666750"/>
              <a:gd name="connsiteY2" fmla="*/ 0 h 242888"/>
              <a:gd name="connsiteX3" fmla="*/ 666750 w 666750"/>
              <a:gd name="connsiteY3" fmla="*/ 107157 h 242888"/>
              <a:gd name="connsiteX4" fmla="*/ 342899 w 666750"/>
              <a:gd name="connsiteY4" fmla="*/ 242888 h 242888"/>
              <a:gd name="connsiteX5" fmla="*/ 23812 w 666750"/>
              <a:gd name="connsiteY5" fmla="*/ 140494 h 242888"/>
              <a:gd name="connsiteX6" fmla="*/ 0 w 666750"/>
              <a:gd name="connsiteY6" fmla="*/ 107156 h 24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6750" h="242888">
                <a:moveTo>
                  <a:pt x="0" y="107156"/>
                </a:moveTo>
                <a:cubicBezTo>
                  <a:pt x="8731" y="105569"/>
                  <a:pt x="10319" y="82549"/>
                  <a:pt x="19050" y="80962"/>
                </a:cubicBezTo>
                <a:lnTo>
                  <a:pt x="357187" y="0"/>
                </a:lnTo>
                <a:lnTo>
                  <a:pt x="666750" y="107157"/>
                </a:lnTo>
                <a:lnTo>
                  <a:pt x="342899" y="242888"/>
                </a:lnTo>
                <a:cubicBezTo>
                  <a:pt x="246062" y="200819"/>
                  <a:pt x="120649" y="182563"/>
                  <a:pt x="23812" y="140494"/>
                </a:cubicBezTo>
                <a:lnTo>
                  <a:pt x="0" y="1071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6" name="円/楕円 95"/>
          <p:cNvSpPr/>
          <p:nvPr/>
        </p:nvSpPr>
        <p:spPr>
          <a:xfrm>
            <a:off x="4233788" y="589837"/>
            <a:ext cx="59388" cy="593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45" name="円/楕円 1044"/>
          <p:cNvSpPr/>
          <p:nvPr/>
        </p:nvSpPr>
        <p:spPr>
          <a:xfrm>
            <a:off x="4227358" y="850391"/>
            <a:ext cx="59388" cy="593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下矢印 75"/>
          <p:cNvSpPr/>
          <p:nvPr/>
        </p:nvSpPr>
        <p:spPr>
          <a:xfrm>
            <a:off x="1268760" y="2009398"/>
            <a:ext cx="216024" cy="207298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733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468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116632" y="144016"/>
            <a:ext cx="3429000" cy="4448944"/>
          </a:xfrm>
          <a:prstGeom prst="rect">
            <a:avLst/>
          </a:prstGeom>
          <a:noFill/>
          <a:ln w="57150" cap="rnd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3789040" y="128464"/>
            <a:ext cx="1296144" cy="4448944"/>
          </a:xfrm>
          <a:prstGeom prst="rect">
            <a:avLst/>
          </a:prstGeom>
          <a:noFill/>
          <a:ln w="57150" cap="rnd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5301208" y="128464"/>
            <a:ext cx="1440160" cy="4448944"/>
          </a:xfrm>
          <a:prstGeom prst="rect">
            <a:avLst/>
          </a:prstGeom>
          <a:noFill/>
          <a:ln w="57150" cap="rnd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60329" y="2330416"/>
            <a:ext cx="646331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ja-JP" altLang="en-US" sz="3600" b="1" dirty="0">
                <a:solidFill>
                  <a:srgbClr val="FF0000"/>
                </a:solidFill>
                <a:effectLst>
                  <a:glow rad="63500">
                    <a:schemeClr val="bg1"/>
                  </a:glow>
                </a:effectLst>
              </a:rPr>
              <a:t>①</a:t>
            </a:r>
            <a:endParaRPr kumimoji="1" lang="ja-JP" altLang="en-US" sz="3600" b="1" dirty="0">
              <a:solidFill>
                <a:srgbClr val="FF0000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078813" y="2331568"/>
            <a:ext cx="647934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ja-JP" altLang="en-US" sz="3600" b="1" dirty="0" smtClean="0">
                <a:solidFill>
                  <a:srgbClr val="FF0000"/>
                </a:solidFill>
                <a:effectLst>
                  <a:glow rad="63500">
                    <a:schemeClr val="bg1"/>
                  </a:glow>
                </a:effectLst>
              </a:rPr>
              <a:t>②</a:t>
            </a:r>
            <a:endParaRPr kumimoji="1" lang="ja-JP" altLang="en-US" sz="3600" b="1" dirty="0">
              <a:solidFill>
                <a:srgbClr val="FF0000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661386" y="2332136"/>
            <a:ext cx="647934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ja-JP" altLang="en-US" sz="3600" b="1" dirty="0" smtClean="0">
                <a:solidFill>
                  <a:srgbClr val="FF0000"/>
                </a:solidFill>
                <a:effectLst>
                  <a:glow rad="63500">
                    <a:schemeClr val="bg1"/>
                  </a:glow>
                </a:effectLst>
              </a:rPr>
              <a:t>③</a:t>
            </a:r>
            <a:endParaRPr kumimoji="1" lang="ja-JP" altLang="en-US" sz="3600" b="1" dirty="0">
              <a:solidFill>
                <a:srgbClr val="FF0000"/>
              </a:solidFill>
              <a:effectLst>
                <a:glow rad="635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130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角丸四角形 17"/>
          <p:cNvSpPr/>
          <p:nvPr/>
        </p:nvSpPr>
        <p:spPr>
          <a:xfrm>
            <a:off x="2252162" y="10404"/>
            <a:ext cx="2293178" cy="1420004"/>
          </a:xfrm>
          <a:prstGeom prst="roundRect">
            <a:avLst>
              <a:gd name="adj" fmla="val 4883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角丸四角形 21"/>
          <p:cNvSpPr/>
          <p:nvPr/>
        </p:nvSpPr>
        <p:spPr>
          <a:xfrm>
            <a:off x="19914" y="10404"/>
            <a:ext cx="2016224" cy="1420004"/>
          </a:xfrm>
          <a:prstGeom prst="roundRect">
            <a:avLst>
              <a:gd name="adj" fmla="val 4811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66" name="直線矢印コネクタ 65"/>
          <p:cNvCxnSpPr>
            <a:stCxn id="8" idx="3"/>
            <a:endCxn id="6" idx="1"/>
          </p:cNvCxnSpPr>
          <p:nvPr/>
        </p:nvCxnSpPr>
        <p:spPr>
          <a:xfrm flipV="1">
            <a:off x="758965" y="751275"/>
            <a:ext cx="1660252" cy="8626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角丸四角形 20"/>
          <p:cNvSpPr/>
          <p:nvPr/>
        </p:nvSpPr>
        <p:spPr>
          <a:xfrm>
            <a:off x="4772442" y="215"/>
            <a:ext cx="1800200" cy="1420004"/>
          </a:xfrm>
          <a:prstGeom prst="roundRect">
            <a:avLst>
              <a:gd name="adj" fmla="val 452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252162" y="214"/>
            <a:ext cx="12871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err="1" smtClean="0"/>
              <a:t>Spr</a:t>
            </a:r>
            <a:r>
              <a:rPr lang="en-US" altLang="ja-JP" sz="1600" b="1" dirty="0"/>
              <a:t> </a:t>
            </a:r>
            <a:r>
              <a:rPr lang="en-US" altLang="ja-JP" sz="1600" b="1" dirty="0" smtClean="0"/>
              <a:t>Operator</a:t>
            </a:r>
            <a:endParaRPr kumimoji="1" lang="ja-JP" altLang="en-US" sz="1600" b="1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9914" y="10403"/>
            <a:ext cx="8499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Blender</a:t>
            </a:r>
            <a:endParaRPr kumimoji="1" lang="ja-JP" altLang="en-US" sz="16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419217" y="328106"/>
            <a:ext cx="15648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/>
              <a:t>シーン同期機能</a:t>
            </a:r>
            <a:endParaRPr kumimoji="1" lang="ja-JP" altLang="en-US" sz="16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419217" y="581998"/>
            <a:ext cx="19752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/>
              <a:t>剛体・関節 同期機能</a:t>
            </a:r>
            <a:endParaRPr kumimoji="1" lang="ja-JP" altLang="en-US" sz="16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419217" y="1014046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/>
              <a:t>スクリプト実行</a:t>
            </a:r>
            <a:endParaRPr kumimoji="1" lang="ja-JP" altLang="en-US" sz="16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63930" y="590624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/>
              <a:t>物体</a:t>
            </a:r>
            <a:endParaRPr kumimoji="1" lang="ja-JP" altLang="en-US" sz="16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63930" y="1014046"/>
            <a:ext cx="883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/>
              <a:t>テキスト</a:t>
            </a:r>
            <a:endParaRPr kumimoji="1" lang="ja-JP" altLang="en-US" sz="16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91922" y="327873"/>
            <a:ext cx="1154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/>
              <a:t>シーン設定</a:t>
            </a:r>
            <a:endParaRPr kumimoji="1" lang="ja-JP" altLang="en-US" sz="16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772442" y="11733"/>
            <a:ext cx="1149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Springhead</a:t>
            </a:r>
            <a:endParaRPr kumimoji="1" lang="ja-JP" altLang="en-US" sz="1600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714284" y="582664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/>
              <a:t>剛体</a:t>
            </a:r>
            <a:endParaRPr kumimoji="1" lang="en-US" altLang="ja-JP" sz="1600" dirty="0" smtClean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714285" y="861404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/>
              <a:t>関節</a:t>
            </a:r>
            <a:endParaRPr kumimoji="1" lang="en-US" altLang="ja-JP" sz="1600" dirty="0" smtClean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493198" y="327873"/>
            <a:ext cx="7441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/>
              <a:t>シーン</a:t>
            </a:r>
            <a:endParaRPr kumimoji="1" lang="en-US" altLang="ja-JP" sz="1600" dirty="0" smtClean="0"/>
          </a:p>
        </p:txBody>
      </p:sp>
      <p:cxnSp>
        <p:nvCxnSpPr>
          <p:cNvPr id="24" name="カギ線コネクタ 23"/>
          <p:cNvCxnSpPr>
            <a:stCxn id="10" idx="3"/>
            <a:endCxn id="5" idx="1"/>
          </p:cNvCxnSpPr>
          <p:nvPr/>
        </p:nvCxnSpPr>
        <p:spPr>
          <a:xfrm>
            <a:off x="1246405" y="497150"/>
            <a:ext cx="1172812" cy="23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>
            <a:stCxn id="9" idx="3"/>
            <a:endCxn id="7" idx="1"/>
          </p:cNvCxnSpPr>
          <p:nvPr/>
        </p:nvCxnSpPr>
        <p:spPr>
          <a:xfrm>
            <a:off x="1047505" y="1183323"/>
            <a:ext cx="1371712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カギ線コネクタ 35"/>
          <p:cNvCxnSpPr>
            <a:stCxn id="5" idx="3"/>
            <a:endCxn id="15" idx="1"/>
          </p:cNvCxnSpPr>
          <p:nvPr/>
        </p:nvCxnSpPr>
        <p:spPr>
          <a:xfrm flipV="1">
            <a:off x="3984069" y="497150"/>
            <a:ext cx="1509129" cy="23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カギ線コネクタ 38"/>
          <p:cNvCxnSpPr>
            <a:stCxn id="6" idx="3"/>
            <a:endCxn id="13" idx="1"/>
          </p:cNvCxnSpPr>
          <p:nvPr/>
        </p:nvCxnSpPr>
        <p:spPr>
          <a:xfrm>
            <a:off x="4394438" y="751275"/>
            <a:ext cx="1319846" cy="666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カギ線コネクタ 41"/>
          <p:cNvCxnSpPr>
            <a:stCxn id="6" idx="3"/>
            <a:endCxn id="14" idx="1"/>
          </p:cNvCxnSpPr>
          <p:nvPr/>
        </p:nvCxnSpPr>
        <p:spPr>
          <a:xfrm>
            <a:off x="4394438" y="751275"/>
            <a:ext cx="1319847" cy="279406"/>
          </a:xfrm>
          <a:prstGeom prst="bentConnector3">
            <a:avLst>
              <a:gd name="adj1" fmla="val 17945"/>
            </a:avLst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 rot="16200000">
            <a:off x="4564301" y="539135"/>
            <a:ext cx="919043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Python API</a:t>
            </a:r>
          </a:p>
        </p:txBody>
      </p:sp>
      <p:sp>
        <p:nvSpPr>
          <p:cNvPr id="52" name="テキスト ボックス 51"/>
          <p:cNvSpPr txBox="1"/>
          <p:nvPr/>
        </p:nvSpPr>
        <p:spPr>
          <a:xfrm rot="16200000">
            <a:off x="1451304" y="624908"/>
            <a:ext cx="962938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err="1" smtClean="0"/>
              <a:t>bpy</a:t>
            </a:r>
            <a:endParaRPr kumimoji="1" lang="en-US" altLang="ja-JP" dirty="0" smtClean="0"/>
          </a:p>
        </p:txBody>
      </p:sp>
      <p:sp>
        <p:nvSpPr>
          <p:cNvPr id="53" name="角丸四角形 52"/>
          <p:cNvSpPr/>
          <p:nvPr/>
        </p:nvSpPr>
        <p:spPr>
          <a:xfrm>
            <a:off x="4947815" y="1502415"/>
            <a:ext cx="1624827" cy="216024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 smtClean="0">
                <a:solidFill>
                  <a:schemeClr val="tx1"/>
                </a:solidFill>
              </a:rPr>
              <a:t>C++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55" name="角丸四角形 54"/>
          <p:cNvSpPr/>
          <p:nvPr/>
        </p:nvSpPr>
        <p:spPr>
          <a:xfrm>
            <a:off x="1365027" y="1502415"/>
            <a:ext cx="3407415" cy="216024"/>
          </a:xfrm>
          <a:prstGeom prst="roundRect">
            <a:avLst>
              <a:gd name="adj" fmla="val 50000"/>
            </a:avLst>
          </a:prstGeom>
          <a:solidFill>
            <a:srgbClr val="CC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 smtClean="0">
                <a:solidFill>
                  <a:schemeClr val="tx1"/>
                </a:solidFill>
              </a:rPr>
              <a:t>Python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56" name="角丸四角形 55"/>
          <p:cNvSpPr/>
          <p:nvPr/>
        </p:nvSpPr>
        <p:spPr>
          <a:xfrm>
            <a:off x="19914" y="1502415"/>
            <a:ext cx="1224136" cy="216024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 smtClean="0">
                <a:solidFill>
                  <a:schemeClr val="tx1"/>
                </a:solidFill>
              </a:rPr>
              <a:t>C</a:t>
            </a:r>
            <a:r>
              <a:rPr lang="ja-JP" altLang="en-US" sz="1600" dirty="0" smtClean="0">
                <a:solidFill>
                  <a:schemeClr val="tx1"/>
                </a:solidFill>
              </a:rPr>
              <a:t>言語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cxnSp>
        <p:nvCxnSpPr>
          <p:cNvPr id="58" name="直線矢印コネクタ 57"/>
          <p:cNvCxnSpPr>
            <a:stCxn id="7" idx="3"/>
          </p:cNvCxnSpPr>
          <p:nvPr/>
        </p:nvCxnSpPr>
        <p:spPr>
          <a:xfrm>
            <a:off x="3833387" y="1183323"/>
            <a:ext cx="898048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カギ線コネクタ 61"/>
          <p:cNvCxnSpPr/>
          <p:nvPr/>
        </p:nvCxnSpPr>
        <p:spPr>
          <a:xfrm>
            <a:off x="2130513" y="940456"/>
            <a:ext cx="1068815" cy="134724"/>
          </a:xfrm>
          <a:prstGeom prst="bentConnector2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281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1" y="0"/>
            <a:ext cx="6858000" cy="2118481"/>
            <a:chOff x="-2619671" y="600075"/>
            <a:chExt cx="14091398" cy="435292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19671" y="600075"/>
              <a:ext cx="4435926" cy="4352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2877" y="600075"/>
              <a:ext cx="4267200" cy="4352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7312" y="600075"/>
              <a:ext cx="5234415" cy="4352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5325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itake\Desktop\m2_mt_120209\thesisM2\fig\inkscape\src\change_spring\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" r="65494"/>
          <a:stretch/>
        </p:blipFill>
        <p:spPr bwMode="auto">
          <a:xfrm>
            <a:off x="0" y="0"/>
            <a:ext cx="1188000" cy="228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mitake\Desktop\m2_mt_120209\thesisM2\fig\inkscape\src\change_spring\0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" r="61314"/>
          <a:stretch/>
        </p:blipFill>
        <p:spPr bwMode="auto">
          <a:xfrm>
            <a:off x="1321370" y="-1"/>
            <a:ext cx="1332000" cy="228853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mitake\Desktop\m2_mt_120209\thesisM2\fig\inkscape\src\change_spring\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693" y="0"/>
            <a:ext cx="3451077" cy="229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830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72" b="2446"/>
          <a:stretch/>
        </p:blipFill>
        <p:spPr bwMode="auto">
          <a:xfrm>
            <a:off x="0" y="0"/>
            <a:ext cx="2877496" cy="24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93" b="14"/>
          <a:stretch/>
        </p:blipFill>
        <p:spPr bwMode="auto">
          <a:xfrm>
            <a:off x="3140968" y="0"/>
            <a:ext cx="2877496" cy="24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7"/>
          <a:stretch/>
        </p:blipFill>
        <p:spPr bwMode="auto">
          <a:xfrm>
            <a:off x="0" y="2519007"/>
            <a:ext cx="2877496" cy="777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6"/>
          <a:stretch/>
        </p:blipFill>
        <p:spPr bwMode="auto">
          <a:xfrm>
            <a:off x="3140968" y="2491595"/>
            <a:ext cx="2877496" cy="76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0308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5500</TotalTime>
  <Words>310</Words>
  <Application>Microsoft Office PowerPoint</Application>
  <PresentationFormat>A4 210 x 297 mm</PresentationFormat>
  <Paragraphs>86</Paragraphs>
  <Slides>9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hase</dc:creator>
  <cp:lastModifiedBy>hase</cp:lastModifiedBy>
  <cp:revision>97</cp:revision>
  <cp:lastPrinted>2012-08-19T16:23:29Z</cp:lastPrinted>
  <dcterms:created xsi:type="dcterms:W3CDTF">2012-07-14T07:43:29Z</dcterms:created>
  <dcterms:modified xsi:type="dcterms:W3CDTF">2012-08-23T13:09:53Z</dcterms:modified>
</cp:coreProperties>
</file>